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79" r:id="rId3"/>
    <p:sldId id="286" r:id="rId4"/>
    <p:sldId id="287" r:id="rId5"/>
    <p:sldId id="282" r:id="rId6"/>
    <p:sldId id="290" r:id="rId7"/>
    <p:sldId id="284" r:id="rId8"/>
    <p:sldId id="283" r:id="rId9"/>
    <p:sldId id="278" r:id="rId10"/>
    <p:sldId id="288" r:id="rId11"/>
    <p:sldId id="270" r:id="rId12"/>
    <p:sldId id="289" r:id="rId13"/>
    <p:sldId id="291" r:id="rId14"/>
    <p:sldId id="281" r:id="rId15"/>
    <p:sldId id="271" r:id="rId16"/>
    <p:sldId id="275" r:id="rId17"/>
  </p:sldIdLst>
  <p:sldSz cx="9144000" cy="5143500" type="screen16x9"/>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p:scale>
          <a:sx n="95" d="100"/>
          <a:sy n="95" d="100"/>
        </p:scale>
        <p:origin x="-3930" y="-1848"/>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BD1341-87FB-4796-99EF-E372FDD897A7}" type="datetimeFigureOut">
              <a:rPr lang="en-US" smtClean="0"/>
              <a:pPr/>
              <a:t>12/26/2024</a:t>
            </a:fld>
            <a:endParaRPr lang="en-US"/>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8DB547-1645-4D7B-8808-33D79D03579C}" type="slidenum">
              <a:rPr lang="en-US" smtClean="0"/>
              <a:pPr/>
              <a:t>‹#›</a:t>
            </a:fld>
            <a:endParaRPr lang="en-US"/>
          </a:p>
        </p:txBody>
      </p:sp>
    </p:spTree>
    <p:extLst>
      <p:ext uri="{BB962C8B-B14F-4D97-AF65-F5344CB8AC3E}">
        <p14:creationId xmlns:p14="http://schemas.microsoft.com/office/powerpoint/2010/main" xmlns="" val="4279864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normAutofit/>
          </a:bodyPr>
          <a:lstStyle/>
          <a:p>
            <a:r>
              <a:rPr lang="en-US" dirty="0" smtClean="0"/>
              <a:t>Changes:</a:t>
            </a:r>
          </a:p>
          <a:p>
            <a:r>
              <a:rPr lang="en-US" dirty="0" smtClean="0"/>
              <a:t>1.1:</a:t>
            </a:r>
            <a:r>
              <a:rPr lang="en-US" baseline="0" dirty="0" smtClean="0"/>
              <a:t> Minor updates to correct the brief IAW </a:t>
            </a:r>
            <a:r>
              <a:rPr lang="en-US" baseline="0" smtClean="0"/>
              <a:t>actual situation.</a:t>
            </a:r>
            <a:endParaRPr lang="en-US"/>
          </a:p>
        </p:txBody>
      </p:sp>
      <p:sp>
        <p:nvSpPr>
          <p:cNvPr id="4" name="Plassholder for lysbildenummer 3"/>
          <p:cNvSpPr>
            <a:spLocks noGrp="1"/>
          </p:cNvSpPr>
          <p:nvPr>
            <p:ph type="sldNum" sz="quarter" idx="10"/>
          </p:nvPr>
        </p:nvSpPr>
        <p:spPr/>
        <p:txBody>
          <a:bodyPr/>
          <a:lstStyle/>
          <a:p>
            <a:fld id="{F18DB547-1645-4D7B-8808-33D79D03579C}"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0" y="1597819"/>
            <a:ext cx="7772400" cy="1102519"/>
          </a:xfrm>
        </p:spPr>
        <p:txBody>
          <a:bodyPr/>
          <a:lstStyle/>
          <a:p>
            <a:r>
              <a:rPr lang="nb-NO" smtClean="0"/>
              <a:t>Klikk for å redigere tittelstil</a:t>
            </a:r>
            <a:endParaRPr lang="nb-NO"/>
          </a:p>
        </p:txBody>
      </p:sp>
      <p:sp>
        <p:nvSpPr>
          <p:cNvPr id="3" name="Undertit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26.12.2024</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World Map">
    <p:spTree>
      <p:nvGrpSpPr>
        <p:cNvPr id="1" name=""/>
        <p:cNvGrpSpPr/>
        <p:nvPr/>
      </p:nvGrpSpPr>
      <p:grpSpPr>
        <a:xfrm>
          <a:off x="0" y="0"/>
          <a:ext cx="0" cy="0"/>
          <a:chOff x="0" y="0"/>
          <a:chExt cx="0" cy="0"/>
        </a:xfrm>
      </p:grpSpPr>
      <p:grpSp>
        <p:nvGrpSpPr>
          <p:cNvPr id="5" name="Group 4"/>
          <p:cNvGrpSpPr/>
          <p:nvPr/>
        </p:nvGrpSpPr>
        <p:grpSpPr>
          <a:xfrm>
            <a:off x="406345" y="303452"/>
            <a:ext cx="8328927" cy="4536597"/>
            <a:chOff x="405196" y="330200"/>
            <a:chExt cx="11378432" cy="6197600"/>
          </a:xfrm>
          <a:solidFill>
            <a:schemeClr val="tx2">
              <a:lumMod val="50000"/>
            </a:schemeClr>
          </a:solidFill>
        </p:grpSpPr>
        <p:grpSp>
          <p:nvGrpSpPr>
            <p:cNvPr id="6" name="Group 205"/>
            <p:cNvGrpSpPr>
              <a:grpSpLocks/>
            </p:cNvGrpSpPr>
            <p:nvPr/>
          </p:nvGrpSpPr>
          <p:grpSpPr bwMode="auto">
            <a:xfrm>
              <a:off x="2176452" y="418224"/>
              <a:ext cx="9565859" cy="5728738"/>
              <a:chOff x="1003" y="129"/>
              <a:chExt cx="5325" cy="3189"/>
            </a:xfrm>
            <a:grpFill/>
          </p:grpSpPr>
          <p:sp>
            <p:nvSpPr>
              <p:cNvPr id="163" name="Freeform 5"/>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6"/>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8"/>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9"/>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0"/>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1"/>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2"/>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3"/>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4"/>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5"/>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6"/>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7"/>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8"/>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9"/>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20"/>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21"/>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22"/>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23"/>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24"/>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25"/>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26"/>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27"/>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28"/>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29"/>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30"/>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31"/>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32"/>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33"/>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34"/>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35"/>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36"/>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37"/>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38"/>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39"/>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40"/>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41"/>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42"/>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43"/>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44"/>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45"/>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46"/>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47"/>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48"/>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49"/>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50"/>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51"/>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52"/>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53"/>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54"/>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55"/>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56"/>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57"/>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58"/>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59"/>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60"/>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61"/>
              <p:cNvSpPr>
                <a:spLocks/>
              </p:cNvSpPr>
              <p:nvPr/>
            </p:nvSpPr>
            <p:spPr bwMode="auto">
              <a:xfrm>
                <a:off x="3635" y="2800"/>
                <a:ext cx="22" cy="31"/>
              </a:xfrm>
              <a:custGeom>
                <a:avLst/>
                <a:gdLst>
                  <a:gd name="T0" fmla="*/ 10 w 11"/>
                  <a:gd name="T1" fmla="*/ 10 h 16"/>
                  <a:gd name="T2" fmla="*/ 11 w 11"/>
                  <a:gd name="T3" fmla="*/ 4 h 16"/>
                  <a:gd name="T4" fmla="*/ 7 w 11"/>
                  <a:gd name="T5" fmla="*/ 0 h 16"/>
                  <a:gd name="T6" fmla="*/ 3 w 11"/>
                  <a:gd name="T7" fmla="*/ 1 h 16"/>
                  <a:gd name="T8" fmla="*/ 1 w 11"/>
                  <a:gd name="T9" fmla="*/ 5 h 16"/>
                  <a:gd name="T10" fmla="*/ 1 w 11"/>
                  <a:gd name="T11" fmla="*/ 11 h 16"/>
                  <a:gd name="T12" fmla="*/ 4 w 11"/>
                  <a:gd name="T13" fmla="*/ 14 h 16"/>
                  <a:gd name="T14" fmla="*/ 11 w 11"/>
                  <a:gd name="T15" fmla="*/ 16 h 16"/>
                  <a:gd name="T16" fmla="*/ 10 w 11"/>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6">
                    <a:moveTo>
                      <a:pt x="10" y="10"/>
                    </a:moveTo>
                    <a:cubicBezTo>
                      <a:pt x="10" y="10"/>
                      <a:pt x="11" y="6"/>
                      <a:pt x="11" y="4"/>
                    </a:cubicBezTo>
                    <a:cubicBezTo>
                      <a:pt x="11" y="2"/>
                      <a:pt x="7" y="0"/>
                      <a:pt x="7" y="0"/>
                    </a:cubicBezTo>
                    <a:cubicBezTo>
                      <a:pt x="7" y="0"/>
                      <a:pt x="5" y="2"/>
                      <a:pt x="3" y="1"/>
                    </a:cubicBezTo>
                    <a:cubicBezTo>
                      <a:pt x="2" y="0"/>
                      <a:pt x="1" y="2"/>
                      <a:pt x="1" y="5"/>
                    </a:cubicBezTo>
                    <a:cubicBezTo>
                      <a:pt x="1" y="9"/>
                      <a:pt x="0" y="8"/>
                      <a:pt x="1" y="11"/>
                    </a:cubicBezTo>
                    <a:cubicBezTo>
                      <a:pt x="3" y="14"/>
                      <a:pt x="2" y="12"/>
                      <a:pt x="4" y="14"/>
                    </a:cubicBezTo>
                    <a:cubicBezTo>
                      <a:pt x="7" y="15"/>
                      <a:pt x="11" y="16"/>
                      <a:pt x="11" y="16"/>
                    </a:cubicBezTo>
                    <a:lnTo>
                      <a:pt x="10" y="1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62"/>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63"/>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64"/>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65"/>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66"/>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67"/>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68"/>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69"/>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70"/>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71"/>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72"/>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73"/>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74"/>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75"/>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76"/>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77"/>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78"/>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79"/>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80"/>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81"/>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82"/>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83"/>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84"/>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85"/>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86"/>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87"/>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88"/>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89"/>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90"/>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91"/>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92"/>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93"/>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94"/>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95"/>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96"/>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97"/>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98"/>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99"/>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100"/>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01"/>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102"/>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103"/>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04"/>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105"/>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106"/>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107"/>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108"/>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09"/>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10"/>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111"/>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112"/>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113"/>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2" cap="rnd">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114"/>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115"/>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16"/>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117"/>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18"/>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19"/>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20"/>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21"/>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122"/>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23"/>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124"/>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25"/>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126"/>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27"/>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128"/>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129"/>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130"/>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131"/>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2" cap="rnd">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32"/>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33"/>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134"/>
              <p:cNvSpPr>
                <a:spLocks/>
              </p:cNvSpPr>
              <p:nvPr/>
            </p:nvSpPr>
            <p:spPr bwMode="auto">
              <a:xfrm>
                <a:off x="3910" y="1371"/>
                <a:ext cx="15" cy="18"/>
              </a:xfrm>
              <a:custGeom>
                <a:avLst/>
                <a:gdLst>
                  <a:gd name="T0" fmla="*/ 6 w 8"/>
                  <a:gd name="T1" fmla="*/ 9 h 9"/>
                  <a:gd name="T2" fmla="*/ 0 w 8"/>
                  <a:gd name="T3" fmla="*/ 1 h 9"/>
                  <a:gd name="T4" fmla="*/ 4 w 8"/>
                  <a:gd name="T5" fmla="*/ 0 h 9"/>
                  <a:gd name="T6" fmla="*/ 5 w 8"/>
                  <a:gd name="T7" fmla="*/ 2 h 9"/>
                  <a:gd name="T8" fmla="*/ 4 w 8"/>
                  <a:gd name="T9" fmla="*/ 2 h 9"/>
                  <a:gd name="T10" fmla="*/ 5 w 8"/>
                  <a:gd name="T11" fmla="*/ 5 h 9"/>
                  <a:gd name="T12" fmla="*/ 8 w 8"/>
                  <a:gd name="T13" fmla="*/ 7 h 9"/>
                  <a:gd name="T14" fmla="*/ 6 w 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9"/>
                    </a:moveTo>
                    <a:cubicBezTo>
                      <a:pt x="4" y="7"/>
                      <a:pt x="1" y="4"/>
                      <a:pt x="0" y="1"/>
                    </a:cubicBezTo>
                    <a:cubicBezTo>
                      <a:pt x="4" y="0"/>
                      <a:pt x="4" y="0"/>
                      <a:pt x="4" y="0"/>
                    </a:cubicBezTo>
                    <a:cubicBezTo>
                      <a:pt x="5" y="2"/>
                      <a:pt x="5" y="2"/>
                      <a:pt x="5" y="2"/>
                    </a:cubicBezTo>
                    <a:cubicBezTo>
                      <a:pt x="4" y="2"/>
                      <a:pt x="4" y="2"/>
                      <a:pt x="4" y="2"/>
                    </a:cubicBezTo>
                    <a:cubicBezTo>
                      <a:pt x="5" y="5"/>
                      <a:pt x="5" y="5"/>
                      <a:pt x="5" y="5"/>
                    </a:cubicBezTo>
                    <a:cubicBezTo>
                      <a:pt x="7" y="5"/>
                      <a:pt x="8" y="6"/>
                      <a:pt x="8" y="7"/>
                    </a:cubicBezTo>
                    <a:cubicBezTo>
                      <a:pt x="8" y="8"/>
                      <a:pt x="7" y="9"/>
                      <a:pt x="6" y="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35"/>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136"/>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37"/>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138"/>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139"/>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140"/>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141"/>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142"/>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143"/>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44"/>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145"/>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46"/>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47"/>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48"/>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49"/>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150"/>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151"/>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52"/>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53"/>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54"/>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55"/>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56"/>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57"/>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58"/>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59"/>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60"/>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61"/>
              <p:cNvSpPr>
                <a:spLocks/>
              </p:cNvSpPr>
              <p:nvPr/>
            </p:nvSpPr>
            <p:spPr bwMode="auto">
              <a:xfrm>
                <a:off x="3211" y="1132"/>
                <a:ext cx="16" cy="22"/>
              </a:xfrm>
              <a:custGeom>
                <a:avLst/>
                <a:gdLst>
                  <a:gd name="T0" fmla="*/ 2 w 8"/>
                  <a:gd name="T1" fmla="*/ 7 h 11"/>
                  <a:gd name="T2" fmla="*/ 2 w 8"/>
                  <a:gd name="T3" fmla="*/ 4 h 11"/>
                  <a:gd name="T4" fmla="*/ 4 w 8"/>
                  <a:gd name="T5" fmla="*/ 1 h 11"/>
                  <a:gd name="T6" fmla="*/ 5 w 8"/>
                  <a:gd name="T7" fmla="*/ 3 h 11"/>
                  <a:gd name="T8" fmla="*/ 6 w 8"/>
                  <a:gd name="T9" fmla="*/ 6 h 11"/>
                  <a:gd name="T10" fmla="*/ 6 w 8"/>
                  <a:gd name="T11" fmla="*/ 11 h 11"/>
                  <a:gd name="T12" fmla="*/ 3 w 8"/>
                  <a:gd name="T13" fmla="*/ 10 h 11"/>
                  <a:gd name="T14" fmla="*/ 2 w 8"/>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1">
                    <a:moveTo>
                      <a:pt x="2" y="7"/>
                    </a:moveTo>
                    <a:cubicBezTo>
                      <a:pt x="2" y="7"/>
                      <a:pt x="0" y="6"/>
                      <a:pt x="2" y="4"/>
                    </a:cubicBezTo>
                    <a:cubicBezTo>
                      <a:pt x="2" y="3"/>
                      <a:pt x="0" y="1"/>
                      <a:pt x="4" y="1"/>
                    </a:cubicBezTo>
                    <a:cubicBezTo>
                      <a:pt x="4" y="1"/>
                      <a:pt x="4" y="0"/>
                      <a:pt x="5" y="3"/>
                    </a:cubicBezTo>
                    <a:cubicBezTo>
                      <a:pt x="7" y="6"/>
                      <a:pt x="8" y="3"/>
                      <a:pt x="6" y="6"/>
                    </a:cubicBezTo>
                    <a:cubicBezTo>
                      <a:pt x="4" y="10"/>
                      <a:pt x="6" y="11"/>
                      <a:pt x="6" y="11"/>
                    </a:cubicBezTo>
                    <a:cubicBezTo>
                      <a:pt x="6" y="11"/>
                      <a:pt x="4" y="10"/>
                      <a:pt x="3" y="10"/>
                    </a:cubicBezTo>
                    <a:cubicBezTo>
                      <a:pt x="1" y="10"/>
                      <a:pt x="2" y="7"/>
                      <a:pt x="2" y="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62"/>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63"/>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64"/>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65"/>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66"/>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67"/>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68"/>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69"/>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70"/>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71"/>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172"/>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173"/>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174"/>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175"/>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176"/>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177"/>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178"/>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179"/>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180"/>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181"/>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182"/>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183"/>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184"/>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185"/>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186"/>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187"/>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188"/>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189"/>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190"/>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191"/>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192"/>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193"/>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194"/>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195"/>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196"/>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197"/>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198"/>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199"/>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200"/>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201"/>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202"/>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203"/>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204"/>
              <p:cNvSpPr>
                <a:spLocks noEditPoints="1"/>
              </p:cNvSpPr>
              <p:nvPr/>
            </p:nvSpPr>
            <p:spPr bwMode="auto">
              <a:xfrm>
                <a:off x="4721" y="2131"/>
                <a:ext cx="769" cy="363"/>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 name="Freeform 206"/>
            <p:cNvSpPr>
              <a:spLocks noEditPoints="1"/>
            </p:cNvSpPr>
            <p:nvPr/>
          </p:nvSpPr>
          <p:spPr bwMode="auto">
            <a:xfrm>
              <a:off x="8855487" y="4014628"/>
              <a:ext cx="1381436" cy="652096"/>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207"/>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08"/>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09"/>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10"/>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2"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11"/>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12"/>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13"/>
            <p:cNvSpPr>
              <a:spLocks/>
            </p:cNvSpPr>
            <p:nvPr/>
          </p:nvSpPr>
          <p:spPr bwMode="auto">
            <a:xfrm>
              <a:off x="9444708" y="3376904"/>
              <a:ext cx="14371" cy="10778"/>
            </a:xfrm>
            <a:custGeom>
              <a:avLst/>
              <a:gdLst>
                <a:gd name="T0" fmla="*/ 4 w 4"/>
                <a:gd name="T1" fmla="*/ 2 h 3"/>
                <a:gd name="T2" fmla="*/ 3 w 4"/>
                <a:gd name="T3" fmla="*/ 3 h 3"/>
                <a:gd name="T4" fmla="*/ 1 w 4"/>
                <a:gd name="T5" fmla="*/ 3 h 3"/>
                <a:gd name="T6" fmla="*/ 0 w 4"/>
                <a:gd name="T7" fmla="*/ 1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3"/>
                    <a:pt x="3" y="3"/>
                    <a:pt x="3" y="3"/>
                  </a:cubicBezTo>
                  <a:cubicBezTo>
                    <a:pt x="2" y="3"/>
                    <a:pt x="2" y="3"/>
                    <a:pt x="1" y="3"/>
                  </a:cubicBezTo>
                  <a:cubicBezTo>
                    <a:pt x="0" y="2"/>
                    <a:pt x="0" y="2"/>
                    <a:pt x="0" y="1"/>
                  </a:cubicBezTo>
                  <a:cubicBezTo>
                    <a:pt x="1" y="1"/>
                    <a:pt x="3" y="0"/>
                    <a:pt x="4" y="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14"/>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15"/>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16"/>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17"/>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18"/>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19"/>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20"/>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21"/>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22"/>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23"/>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4"/>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5"/>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6"/>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27"/>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28"/>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29"/>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30"/>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31"/>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32"/>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33"/>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34"/>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35"/>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36"/>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37"/>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38"/>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39"/>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40"/>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41"/>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42"/>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43"/>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44"/>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45"/>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46"/>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47"/>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48"/>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49"/>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50"/>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51"/>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52"/>
            <p:cNvSpPr>
              <a:spLocks/>
            </p:cNvSpPr>
            <p:nvPr/>
          </p:nvSpPr>
          <p:spPr bwMode="auto">
            <a:xfrm>
              <a:off x="7087824" y="3795467"/>
              <a:ext cx="43114" cy="25150"/>
            </a:xfrm>
            <a:custGeom>
              <a:avLst/>
              <a:gdLst>
                <a:gd name="T0" fmla="*/ 7 w 12"/>
                <a:gd name="T1" fmla="*/ 1 h 7"/>
                <a:gd name="T2" fmla="*/ 5 w 12"/>
                <a:gd name="T3" fmla="*/ 7 h 7"/>
                <a:gd name="T4" fmla="*/ 7 w 12"/>
                <a:gd name="T5" fmla="*/ 1 h 7"/>
              </a:gdLst>
              <a:ahLst/>
              <a:cxnLst>
                <a:cxn ang="0">
                  <a:pos x="T0" y="T1"/>
                </a:cxn>
                <a:cxn ang="0">
                  <a:pos x="T2" y="T3"/>
                </a:cxn>
                <a:cxn ang="0">
                  <a:pos x="T4" y="T5"/>
                </a:cxn>
              </a:cxnLst>
              <a:rect l="0" t="0" r="r" b="b"/>
              <a:pathLst>
                <a:path w="12" h="7">
                  <a:moveTo>
                    <a:pt x="7" y="1"/>
                  </a:moveTo>
                  <a:cubicBezTo>
                    <a:pt x="12" y="2"/>
                    <a:pt x="5" y="7"/>
                    <a:pt x="5" y="7"/>
                  </a:cubicBezTo>
                  <a:cubicBezTo>
                    <a:pt x="2" y="5"/>
                    <a:pt x="0" y="0"/>
                    <a:pt x="7"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53"/>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54"/>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55"/>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56"/>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57"/>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58"/>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59"/>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60"/>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61"/>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62"/>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63"/>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64"/>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65"/>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66"/>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67"/>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8"/>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69"/>
            <p:cNvSpPr>
              <a:spLocks/>
            </p:cNvSpPr>
            <p:nvPr/>
          </p:nvSpPr>
          <p:spPr bwMode="auto">
            <a:xfrm>
              <a:off x="7231537" y="3750556"/>
              <a:ext cx="68263" cy="77246"/>
            </a:xfrm>
            <a:custGeom>
              <a:avLst/>
              <a:gdLst>
                <a:gd name="T0" fmla="*/ 16 w 19"/>
                <a:gd name="T1" fmla="*/ 16 h 22"/>
                <a:gd name="T2" fmla="*/ 15 w 19"/>
                <a:gd name="T3" fmla="*/ 14 h 22"/>
                <a:gd name="T4" fmla="*/ 13 w 19"/>
                <a:gd name="T5" fmla="*/ 14 h 22"/>
                <a:gd name="T6" fmla="*/ 13 w 19"/>
                <a:gd name="T7" fmla="*/ 12 h 22"/>
                <a:gd name="T8" fmla="*/ 17 w 19"/>
                <a:gd name="T9" fmla="*/ 2 h 22"/>
                <a:gd name="T10" fmla="*/ 14 w 19"/>
                <a:gd name="T11" fmla="*/ 0 h 22"/>
                <a:gd name="T12" fmla="*/ 11 w 19"/>
                <a:gd name="T13" fmla="*/ 3 h 22"/>
                <a:gd name="T14" fmla="*/ 9 w 19"/>
                <a:gd name="T15" fmla="*/ 1 h 22"/>
                <a:gd name="T16" fmla="*/ 7 w 19"/>
                <a:gd name="T17" fmla="*/ 3 h 22"/>
                <a:gd name="T18" fmla="*/ 3 w 19"/>
                <a:gd name="T19" fmla="*/ 12 h 22"/>
                <a:gd name="T20" fmla="*/ 1 w 19"/>
                <a:gd name="T21" fmla="*/ 19 h 22"/>
                <a:gd name="T22" fmla="*/ 6 w 19"/>
                <a:gd name="T23" fmla="*/ 22 h 22"/>
                <a:gd name="T24" fmla="*/ 9 w 19"/>
                <a:gd name="T25" fmla="*/ 21 h 22"/>
                <a:gd name="T26" fmla="*/ 12 w 19"/>
                <a:gd name="T27" fmla="*/ 21 h 22"/>
                <a:gd name="T28" fmla="*/ 16 w 19"/>
                <a:gd name="T2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2">
                  <a:moveTo>
                    <a:pt x="16" y="16"/>
                  </a:moveTo>
                  <a:cubicBezTo>
                    <a:pt x="16" y="15"/>
                    <a:pt x="16" y="14"/>
                    <a:pt x="15" y="14"/>
                  </a:cubicBezTo>
                  <a:cubicBezTo>
                    <a:pt x="15" y="14"/>
                    <a:pt x="13" y="14"/>
                    <a:pt x="13" y="14"/>
                  </a:cubicBezTo>
                  <a:cubicBezTo>
                    <a:pt x="13" y="12"/>
                    <a:pt x="13" y="12"/>
                    <a:pt x="13" y="12"/>
                  </a:cubicBezTo>
                  <a:cubicBezTo>
                    <a:pt x="16" y="10"/>
                    <a:pt x="19" y="7"/>
                    <a:pt x="17" y="2"/>
                  </a:cubicBezTo>
                  <a:cubicBezTo>
                    <a:pt x="14" y="0"/>
                    <a:pt x="14" y="0"/>
                    <a:pt x="14" y="0"/>
                  </a:cubicBezTo>
                  <a:cubicBezTo>
                    <a:pt x="11" y="3"/>
                    <a:pt x="11" y="3"/>
                    <a:pt x="11" y="3"/>
                  </a:cubicBezTo>
                  <a:cubicBezTo>
                    <a:pt x="9" y="1"/>
                    <a:pt x="9" y="1"/>
                    <a:pt x="9" y="1"/>
                  </a:cubicBezTo>
                  <a:cubicBezTo>
                    <a:pt x="7" y="3"/>
                    <a:pt x="7" y="3"/>
                    <a:pt x="7" y="3"/>
                  </a:cubicBezTo>
                  <a:cubicBezTo>
                    <a:pt x="7" y="3"/>
                    <a:pt x="2" y="9"/>
                    <a:pt x="3" y="12"/>
                  </a:cubicBezTo>
                  <a:cubicBezTo>
                    <a:pt x="3" y="14"/>
                    <a:pt x="0" y="17"/>
                    <a:pt x="1" y="19"/>
                  </a:cubicBezTo>
                  <a:cubicBezTo>
                    <a:pt x="1" y="21"/>
                    <a:pt x="4" y="22"/>
                    <a:pt x="6" y="22"/>
                  </a:cubicBezTo>
                  <a:cubicBezTo>
                    <a:pt x="8" y="22"/>
                    <a:pt x="9" y="21"/>
                    <a:pt x="9" y="21"/>
                  </a:cubicBezTo>
                  <a:cubicBezTo>
                    <a:pt x="12" y="21"/>
                    <a:pt x="12" y="21"/>
                    <a:pt x="12" y="21"/>
                  </a:cubicBezTo>
                  <a:lnTo>
                    <a:pt x="16" y="1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70"/>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71"/>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72"/>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73"/>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74"/>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75"/>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76"/>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77"/>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78"/>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79"/>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80"/>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81"/>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82"/>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83"/>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84"/>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85"/>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86"/>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87"/>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88"/>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89"/>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90"/>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91"/>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92"/>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93"/>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94"/>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95"/>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96"/>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97"/>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98"/>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99"/>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300"/>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301"/>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302"/>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303"/>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304"/>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305"/>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306"/>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307"/>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308"/>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309"/>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310"/>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311"/>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312"/>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313"/>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314"/>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315"/>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16"/>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17"/>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18"/>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19"/>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2" cap="rnd">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20"/>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321"/>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322"/>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323"/>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324"/>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25"/>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326"/>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327"/>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328"/>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29"/>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330"/>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331"/>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332"/>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33"/>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34"/>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335"/>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336"/>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337"/>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338"/>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339"/>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40"/>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341"/>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342"/>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343"/>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344"/>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345"/>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346"/>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347"/>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348"/>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349"/>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350"/>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351"/>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352"/>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53"/>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54"/>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55"/>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356"/>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357"/>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58"/>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59"/>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60"/>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61"/>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a:xfrm>
            <a:off x="628650" y="4767263"/>
            <a:ext cx="2057400" cy="273844"/>
          </a:xfrm>
          <a:prstGeom prst="rect">
            <a:avLst/>
          </a:prstGeom>
        </p:spPr>
        <p:txBody>
          <a:bodyPr lIns="68580" tIns="34290" rIns="68580" bIns="34290"/>
          <a:lstStyle/>
          <a:p>
            <a:fld id="{E7884882-FB12-4BC8-9960-9AD8104D7FAE}" type="datetimeFigureOut">
              <a:rPr lang="en-US" smtClean="0"/>
              <a:pPr/>
              <a:t>12/26/2024</a:t>
            </a:fld>
            <a:endParaRPr lang="en-US" dirty="0"/>
          </a:p>
        </p:txBody>
      </p:sp>
      <p:sp>
        <p:nvSpPr>
          <p:cNvPr id="3" name="Footer Placeholder 2"/>
          <p:cNvSpPr>
            <a:spLocks noGrp="1"/>
          </p:cNvSpPr>
          <p:nvPr>
            <p:ph type="ftr" sz="quarter" idx="11"/>
          </p:nvPr>
        </p:nvSpPr>
        <p:spPr>
          <a:xfrm>
            <a:off x="3028950" y="4767263"/>
            <a:ext cx="3086100" cy="273844"/>
          </a:xfrm>
          <a:prstGeom prst="rect">
            <a:avLst/>
          </a:prstGeom>
        </p:spPr>
        <p:txBody>
          <a:bodyPr lIns="68580" tIns="34290" rIns="68580" bIns="34290"/>
          <a:lstStyle/>
          <a:p>
            <a:r>
              <a:rPr lang="en-US" smtClean="0"/>
              <a:t>
              </a:t>
            </a:r>
            <a:endParaRPr lang="en-US" dirty="0"/>
          </a:p>
        </p:txBody>
      </p:sp>
      <p:sp>
        <p:nvSpPr>
          <p:cNvPr id="4" name="Slide Number Placeholder 3"/>
          <p:cNvSpPr>
            <a:spLocks noGrp="1"/>
          </p:cNvSpPr>
          <p:nvPr>
            <p:ph type="sldNum" sz="quarter" idx="12"/>
          </p:nvPr>
        </p:nvSpPr>
        <p:spPr>
          <a:xfrm>
            <a:off x="6457950" y="4767263"/>
            <a:ext cx="2057400" cy="273844"/>
          </a:xfrm>
          <a:prstGeom prst="rect">
            <a:avLst/>
          </a:prstGeom>
        </p:spPr>
        <p:txBody>
          <a:bodyPr lIns="68580" tIns="34290" rIns="68580" bIns="34290"/>
          <a:lstStyle/>
          <a:p>
            <a:fld id="{6D22F896-40B5-4ADD-8801-0D06FADFA095}" type="slidenum">
              <a:rPr lang="en-US" smtClean="0"/>
              <a:pPr/>
              <a:t>‹#›</a:t>
            </a:fld>
            <a:endParaRPr lang="en-US" dirty="0"/>
          </a:p>
        </p:txBody>
      </p:sp>
    </p:spTree>
    <p:extLst>
      <p:ext uri="{BB962C8B-B14F-4D97-AF65-F5344CB8AC3E}">
        <p14:creationId xmlns:p14="http://schemas.microsoft.com/office/powerpoint/2010/main" xmlns="" val="973700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26.12.2024</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400" y="205979"/>
            <a:ext cx="2057400" cy="4388644"/>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205979"/>
            <a:ext cx="6019800" cy="4388644"/>
          </a:xfr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26.12.2024</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World Map">
    <p:spTree>
      <p:nvGrpSpPr>
        <p:cNvPr id="1" name=""/>
        <p:cNvGrpSpPr/>
        <p:nvPr/>
      </p:nvGrpSpPr>
      <p:grpSpPr>
        <a:xfrm>
          <a:off x="0" y="0"/>
          <a:ext cx="0" cy="0"/>
          <a:chOff x="0" y="0"/>
          <a:chExt cx="0" cy="0"/>
        </a:xfrm>
      </p:grpSpPr>
      <p:grpSp>
        <p:nvGrpSpPr>
          <p:cNvPr id="5" name="Group 4"/>
          <p:cNvGrpSpPr/>
          <p:nvPr/>
        </p:nvGrpSpPr>
        <p:grpSpPr>
          <a:xfrm>
            <a:off x="428596" y="857238"/>
            <a:ext cx="8092362" cy="3982811"/>
            <a:chOff x="405196" y="330200"/>
            <a:chExt cx="11378432" cy="6197600"/>
          </a:xfrm>
          <a:solidFill>
            <a:schemeClr val="tx2">
              <a:lumMod val="50000"/>
              <a:alpha val="39000"/>
            </a:schemeClr>
          </a:solidFill>
        </p:grpSpPr>
        <p:grpSp>
          <p:nvGrpSpPr>
            <p:cNvPr id="6" name="Group 205"/>
            <p:cNvGrpSpPr>
              <a:grpSpLocks/>
            </p:cNvGrpSpPr>
            <p:nvPr/>
          </p:nvGrpSpPr>
          <p:grpSpPr bwMode="auto">
            <a:xfrm>
              <a:off x="2176452" y="418224"/>
              <a:ext cx="9565859" cy="5728738"/>
              <a:chOff x="1003" y="129"/>
              <a:chExt cx="5325" cy="3189"/>
            </a:xfrm>
            <a:grpFill/>
          </p:grpSpPr>
          <p:sp>
            <p:nvSpPr>
              <p:cNvPr id="163" name="Freeform 5"/>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6"/>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8"/>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9"/>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0"/>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1"/>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2"/>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3"/>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4"/>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5"/>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6"/>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7"/>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8"/>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9"/>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20"/>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21"/>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22"/>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23"/>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24"/>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25"/>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26"/>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27"/>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28"/>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29"/>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30"/>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31"/>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32"/>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33"/>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34"/>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35"/>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36"/>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37"/>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38"/>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39"/>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40"/>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41"/>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42"/>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43"/>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44"/>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45"/>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46"/>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47"/>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48"/>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49"/>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50"/>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51"/>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52"/>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53"/>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54"/>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55"/>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56"/>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57"/>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58"/>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59"/>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60"/>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61"/>
              <p:cNvSpPr>
                <a:spLocks/>
              </p:cNvSpPr>
              <p:nvPr/>
            </p:nvSpPr>
            <p:spPr bwMode="auto">
              <a:xfrm>
                <a:off x="3635" y="2800"/>
                <a:ext cx="22" cy="31"/>
              </a:xfrm>
              <a:custGeom>
                <a:avLst/>
                <a:gdLst>
                  <a:gd name="T0" fmla="*/ 10 w 11"/>
                  <a:gd name="T1" fmla="*/ 10 h 16"/>
                  <a:gd name="T2" fmla="*/ 11 w 11"/>
                  <a:gd name="T3" fmla="*/ 4 h 16"/>
                  <a:gd name="T4" fmla="*/ 7 w 11"/>
                  <a:gd name="T5" fmla="*/ 0 h 16"/>
                  <a:gd name="T6" fmla="*/ 3 w 11"/>
                  <a:gd name="T7" fmla="*/ 1 h 16"/>
                  <a:gd name="T8" fmla="*/ 1 w 11"/>
                  <a:gd name="T9" fmla="*/ 5 h 16"/>
                  <a:gd name="T10" fmla="*/ 1 w 11"/>
                  <a:gd name="T11" fmla="*/ 11 h 16"/>
                  <a:gd name="T12" fmla="*/ 4 w 11"/>
                  <a:gd name="T13" fmla="*/ 14 h 16"/>
                  <a:gd name="T14" fmla="*/ 11 w 11"/>
                  <a:gd name="T15" fmla="*/ 16 h 16"/>
                  <a:gd name="T16" fmla="*/ 10 w 11"/>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6">
                    <a:moveTo>
                      <a:pt x="10" y="10"/>
                    </a:moveTo>
                    <a:cubicBezTo>
                      <a:pt x="10" y="10"/>
                      <a:pt x="11" y="6"/>
                      <a:pt x="11" y="4"/>
                    </a:cubicBezTo>
                    <a:cubicBezTo>
                      <a:pt x="11" y="2"/>
                      <a:pt x="7" y="0"/>
                      <a:pt x="7" y="0"/>
                    </a:cubicBezTo>
                    <a:cubicBezTo>
                      <a:pt x="7" y="0"/>
                      <a:pt x="5" y="2"/>
                      <a:pt x="3" y="1"/>
                    </a:cubicBezTo>
                    <a:cubicBezTo>
                      <a:pt x="2" y="0"/>
                      <a:pt x="1" y="2"/>
                      <a:pt x="1" y="5"/>
                    </a:cubicBezTo>
                    <a:cubicBezTo>
                      <a:pt x="1" y="9"/>
                      <a:pt x="0" y="8"/>
                      <a:pt x="1" y="11"/>
                    </a:cubicBezTo>
                    <a:cubicBezTo>
                      <a:pt x="3" y="14"/>
                      <a:pt x="2" y="12"/>
                      <a:pt x="4" y="14"/>
                    </a:cubicBezTo>
                    <a:cubicBezTo>
                      <a:pt x="7" y="15"/>
                      <a:pt x="11" y="16"/>
                      <a:pt x="11" y="16"/>
                    </a:cubicBezTo>
                    <a:lnTo>
                      <a:pt x="10" y="1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62"/>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63"/>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64"/>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65"/>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66"/>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67"/>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68"/>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69"/>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70"/>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71"/>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72"/>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73"/>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74"/>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75"/>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76"/>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77"/>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78"/>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79"/>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80"/>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81"/>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82"/>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83"/>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84"/>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85"/>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86"/>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87"/>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88"/>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89"/>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90"/>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91"/>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92"/>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93"/>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94"/>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95"/>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96"/>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97"/>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98"/>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99"/>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100"/>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01"/>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102"/>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103"/>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04"/>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105"/>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106"/>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107"/>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108"/>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09"/>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10"/>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111"/>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112"/>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113"/>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2" cap="rnd">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114"/>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115"/>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16"/>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117"/>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18"/>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19"/>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20"/>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21"/>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122"/>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23"/>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124"/>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25"/>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126"/>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27"/>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128"/>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129"/>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130"/>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131"/>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2" cap="rnd">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32"/>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33"/>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134"/>
              <p:cNvSpPr>
                <a:spLocks/>
              </p:cNvSpPr>
              <p:nvPr/>
            </p:nvSpPr>
            <p:spPr bwMode="auto">
              <a:xfrm>
                <a:off x="3910" y="1371"/>
                <a:ext cx="15" cy="18"/>
              </a:xfrm>
              <a:custGeom>
                <a:avLst/>
                <a:gdLst>
                  <a:gd name="T0" fmla="*/ 6 w 8"/>
                  <a:gd name="T1" fmla="*/ 9 h 9"/>
                  <a:gd name="T2" fmla="*/ 0 w 8"/>
                  <a:gd name="T3" fmla="*/ 1 h 9"/>
                  <a:gd name="T4" fmla="*/ 4 w 8"/>
                  <a:gd name="T5" fmla="*/ 0 h 9"/>
                  <a:gd name="T6" fmla="*/ 5 w 8"/>
                  <a:gd name="T7" fmla="*/ 2 h 9"/>
                  <a:gd name="T8" fmla="*/ 4 w 8"/>
                  <a:gd name="T9" fmla="*/ 2 h 9"/>
                  <a:gd name="T10" fmla="*/ 5 w 8"/>
                  <a:gd name="T11" fmla="*/ 5 h 9"/>
                  <a:gd name="T12" fmla="*/ 8 w 8"/>
                  <a:gd name="T13" fmla="*/ 7 h 9"/>
                  <a:gd name="T14" fmla="*/ 6 w 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9"/>
                    </a:moveTo>
                    <a:cubicBezTo>
                      <a:pt x="4" y="7"/>
                      <a:pt x="1" y="4"/>
                      <a:pt x="0" y="1"/>
                    </a:cubicBezTo>
                    <a:cubicBezTo>
                      <a:pt x="4" y="0"/>
                      <a:pt x="4" y="0"/>
                      <a:pt x="4" y="0"/>
                    </a:cubicBezTo>
                    <a:cubicBezTo>
                      <a:pt x="5" y="2"/>
                      <a:pt x="5" y="2"/>
                      <a:pt x="5" y="2"/>
                    </a:cubicBezTo>
                    <a:cubicBezTo>
                      <a:pt x="4" y="2"/>
                      <a:pt x="4" y="2"/>
                      <a:pt x="4" y="2"/>
                    </a:cubicBezTo>
                    <a:cubicBezTo>
                      <a:pt x="5" y="5"/>
                      <a:pt x="5" y="5"/>
                      <a:pt x="5" y="5"/>
                    </a:cubicBezTo>
                    <a:cubicBezTo>
                      <a:pt x="7" y="5"/>
                      <a:pt x="8" y="6"/>
                      <a:pt x="8" y="7"/>
                    </a:cubicBezTo>
                    <a:cubicBezTo>
                      <a:pt x="8" y="8"/>
                      <a:pt x="7" y="9"/>
                      <a:pt x="6" y="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35"/>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136"/>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37"/>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138"/>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139"/>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140"/>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141"/>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142"/>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143"/>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44"/>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145"/>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46"/>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47"/>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48"/>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49"/>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150"/>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151"/>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52"/>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53"/>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54"/>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55"/>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56"/>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57"/>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58"/>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59"/>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60"/>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61"/>
              <p:cNvSpPr>
                <a:spLocks/>
              </p:cNvSpPr>
              <p:nvPr/>
            </p:nvSpPr>
            <p:spPr bwMode="auto">
              <a:xfrm>
                <a:off x="3211" y="1132"/>
                <a:ext cx="16" cy="22"/>
              </a:xfrm>
              <a:custGeom>
                <a:avLst/>
                <a:gdLst>
                  <a:gd name="T0" fmla="*/ 2 w 8"/>
                  <a:gd name="T1" fmla="*/ 7 h 11"/>
                  <a:gd name="T2" fmla="*/ 2 w 8"/>
                  <a:gd name="T3" fmla="*/ 4 h 11"/>
                  <a:gd name="T4" fmla="*/ 4 w 8"/>
                  <a:gd name="T5" fmla="*/ 1 h 11"/>
                  <a:gd name="T6" fmla="*/ 5 w 8"/>
                  <a:gd name="T7" fmla="*/ 3 h 11"/>
                  <a:gd name="T8" fmla="*/ 6 w 8"/>
                  <a:gd name="T9" fmla="*/ 6 h 11"/>
                  <a:gd name="T10" fmla="*/ 6 w 8"/>
                  <a:gd name="T11" fmla="*/ 11 h 11"/>
                  <a:gd name="T12" fmla="*/ 3 w 8"/>
                  <a:gd name="T13" fmla="*/ 10 h 11"/>
                  <a:gd name="T14" fmla="*/ 2 w 8"/>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1">
                    <a:moveTo>
                      <a:pt x="2" y="7"/>
                    </a:moveTo>
                    <a:cubicBezTo>
                      <a:pt x="2" y="7"/>
                      <a:pt x="0" y="6"/>
                      <a:pt x="2" y="4"/>
                    </a:cubicBezTo>
                    <a:cubicBezTo>
                      <a:pt x="2" y="3"/>
                      <a:pt x="0" y="1"/>
                      <a:pt x="4" y="1"/>
                    </a:cubicBezTo>
                    <a:cubicBezTo>
                      <a:pt x="4" y="1"/>
                      <a:pt x="4" y="0"/>
                      <a:pt x="5" y="3"/>
                    </a:cubicBezTo>
                    <a:cubicBezTo>
                      <a:pt x="7" y="6"/>
                      <a:pt x="8" y="3"/>
                      <a:pt x="6" y="6"/>
                    </a:cubicBezTo>
                    <a:cubicBezTo>
                      <a:pt x="4" y="10"/>
                      <a:pt x="6" y="11"/>
                      <a:pt x="6" y="11"/>
                    </a:cubicBezTo>
                    <a:cubicBezTo>
                      <a:pt x="6" y="11"/>
                      <a:pt x="4" y="10"/>
                      <a:pt x="3" y="10"/>
                    </a:cubicBezTo>
                    <a:cubicBezTo>
                      <a:pt x="1" y="10"/>
                      <a:pt x="2" y="7"/>
                      <a:pt x="2" y="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62"/>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63"/>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64"/>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65"/>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66"/>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67"/>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68"/>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69"/>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70"/>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71"/>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172"/>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173"/>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174"/>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175"/>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176"/>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177"/>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178"/>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179"/>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180"/>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181"/>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182"/>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183"/>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184"/>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185"/>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186"/>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187"/>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188"/>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189"/>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190"/>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191"/>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192"/>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193"/>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194"/>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195"/>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196"/>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197"/>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198"/>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199"/>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200"/>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201"/>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202"/>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203"/>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204"/>
              <p:cNvSpPr>
                <a:spLocks noEditPoints="1"/>
              </p:cNvSpPr>
              <p:nvPr/>
            </p:nvSpPr>
            <p:spPr bwMode="auto">
              <a:xfrm>
                <a:off x="4721" y="2131"/>
                <a:ext cx="769" cy="363"/>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 name="Freeform 206"/>
            <p:cNvSpPr>
              <a:spLocks noEditPoints="1"/>
            </p:cNvSpPr>
            <p:nvPr/>
          </p:nvSpPr>
          <p:spPr bwMode="auto">
            <a:xfrm>
              <a:off x="8855487" y="4014628"/>
              <a:ext cx="1381436" cy="652096"/>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207"/>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08"/>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09"/>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10"/>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2" cap="flat">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11"/>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12"/>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13"/>
            <p:cNvSpPr>
              <a:spLocks/>
            </p:cNvSpPr>
            <p:nvPr/>
          </p:nvSpPr>
          <p:spPr bwMode="auto">
            <a:xfrm>
              <a:off x="9444708" y="3376904"/>
              <a:ext cx="14371" cy="10778"/>
            </a:xfrm>
            <a:custGeom>
              <a:avLst/>
              <a:gdLst>
                <a:gd name="T0" fmla="*/ 4 w 4"/>
                <a:gd name="T1" fmla="*/ 2 h 3"/>
                <a:gd name="T2" fmla="*/ 3 w 4"/>
                <a:gd name="T3" fmla="*/ 3 h 3"/>
                <a:gd name="T4" fmla="*/ 1 w 4"/>
                <a:gd name="T5" fmla="*/ 3 h 3"/>
                <a:gd name="T6" fmla="*/ 0 w 4"/>
                <a:gd name="T7" fmla="*/ 1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3"/>
                    <a:pt x="3" y="3"/>
                    <a:pt x="3" y="3"/>
                  </a:cubicBezTo>
                  <a:cubicBezTo>
                    <a:pt x="2" y="3"/>
                    <a:pt x="2" y="3"/>
                    <a:pt x="1" y="3"/>
                  </a:cubicBezTo>
                  <a:cubicBezTo>
                    <a:pt x="0" y="2"/>
                    <a:pt x="0" y="2"/>
                    <a:pt x="0" y="1"/>
                  </a:cubicBezTo>
                  <a:cubicBezTo>
                    <a:pt x="1" y="1"/>
                    <a:pt x="3" y="0"/>
                    <a:pt x="4" y="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14"/>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15"/>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16"/>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17"/>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18"/>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19"/>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20"/>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21"/>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22"/>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23"/>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4"/>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5"/>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6"/>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27"/>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28"/>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29"/>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30"/>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31"/>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32"/>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33"/>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34"/>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35"/>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36"/>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37"/>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38"/>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39"/>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40"/>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41"/>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42"/>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43"/>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44"/>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45"/>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46"/>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47"/>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48"/>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49"/>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50"/>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51"/>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52"/>
            <p:cNvSpPr>
              <a:spLocks/>
            </p:cNvSpPr>
            <p:nvPr/>
          </p:nvSpPr>
          <p:spPr bwMode="auto">
            <a:xfrm>
              <a:off x="7087824" y="3795467"/>
              <a:ext cx="43114" cy="25150"/>
            </a:xfrm>
            <a:custGeom>
              <a:avLst/>
              <a:gdLst>
                <a:gd name="T0" fmla="*/ 7 w 12"/>
                <a:gd name="T1" fmla="*/ 1 h 7"/>
                <a:gd name="T2" fmla="*/ 5 w 12"/>
                <a:gd name="T3" fmla="*/ 7 h 7"/>
                <a:gd name="T4" fmla="*/ 7 w 12"/>
                <a:gd name="T5" fmla="*/ 1 h 7"/>
              </a:gdLst>
              <a:ahLst/>
              <a:cxnLst>
                <a:cxn ang="0">
                  <a:pos x="T0" y="T1"/>
                </a:cxn>
                <a:cxn ang="0">
                  <a:pos x="T2" y="T3"/>
                </a:cxn>
                <a:cxn ang="0">
                  <a:pos x="T4" y="T5"/>
                </a:cxn>
              </a:cxnLst>
              <a:rect l="0" t="0" r="r" b="b"/>
              <a:pathLst>
                <a:path w="12" h="7">
                  <a:moveTo>
                    <a:pt x="7" y="1"/>
                  </a:moveTo>
                  <a:cubicBezTo>
                    <a:pt x="12" y="2"/>
                    <a:pt x="5" y="7"/>
                    <a:pt x="5" y="7"/>
                  </a:cubicBezTo>
                  <a:cubicBezTo>
                    <a:pt x="2" y="5"/>
                    <a:pt x="0" y="0"/>
                    <a:pt x="7"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53"/>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54"/>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55"/>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56"/>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57"/>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58"/>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59"/>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60"/>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61"/>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62"/>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63"/>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64"/>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65"/>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66"/>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67"/>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8"/>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69"/>
            <p:cNvSpPr>
              <a:spLocks/>
            </p:cNvSpPr>
            <p:nvPr/>
          </p:nvSpPr>
          <p:spPr bwMode="auto">
            <a:xfrm>
              <a:off x="7231537" y="3750556"/>
              <a:ext cx="68263" cy="77246"/>
            </a:xfrm>
            <a:custGeom>
              <a:avLst/>
              <a:gdLst>
                <a:gd name="T0" fmla="*/ 16 w 19"/>
                <a:gd name="T1" fmla="*/ 16 h 22"/>
                <a:gd name="T2" fmla="*/ 15 w 19"/>
                <a:gd name="T3" fmla="*/ 14 h 22"/>
                <a:gd name="T4" fmla="*/ 13 w 19"/>
                <a:gd name="T5" fmla="*/ 14 h 22"/>
                <a:gd name="T6" fmla="*/ 13 w 19"/>
                <a:gd name="T7" fmla="*/ 12 h 22"/>
                <a:gd name="T8" fmla="*/ 17 w 19"/>
                <a:gd name="T9" fmla="*/ 2 h 22"/>
                <a:gd name="T10" fmla="*/ 14 w 19"/>
                <a:gd name="T11" fmla="*/ 0 h 22"/>
                <a:gd name="T12" fmla="*/ 11 w 19"/>
                <a:gd name="T13" fmla="*/ 3 h 22"/>
                <a:gd name="T14" fmla="*/ 9 w 19"/>
                <a:gd name="T15" fmla="*/ 1 h 22"/>
                <a:gd name="T16" fmla="*/ 7 w 19"/>
                <a:gd name="T17" fmla="*/ 3 h 22"/>
                <a:gd name="T18" fmla="*/ 3 w 19"/>
                <a:gd name="T19" fmla="*/ 12 h 22"/>
                <a:gd name="T20" fmla="*/ 1 w 19"/>
                <a:gd name="T21" fmla="*/ 19 h 22"/>
                <a:gd name="T22" fmla="*/ 6 w 19"/>
                <a:gd name="T23" fmla="*/ 22 h 22"/>
                <a:gd name="T24" fmla="*/ 9 w 19"/>
                <a:gd name="T25" fmla="*/ 21 h 22"/>
                <a:gd name="T26" fmla="*/ 12 w 19"/>
                <a:gd name="T27" fmla="*/ 21 h 22"/>
                <a:gd name="T28" fmla="*/ 16 w 19"/>
                <a:gd name="T2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2">
                  <a:moveTo>
                    <a:pt x="16" y="16"/>
                  </a:moveTo>
                  <a:cubicBezTo>
                    <a:pt x="16" y="15"/>
                    <a:pt x="16" y="14"/>
                    <a:pt x="15" y="14"/>
                  </a:cubicBezTo>
                  <a:cubicBezTo>
                    <a:pt x="15" y="14"/>
                    <a:pt x="13" y="14"/>
                    <a:pt x="13" y="14"/>
                  </a:cubicBezTo>
                  <a:cubicBezTo>
                    <a:pt x="13" y="12"/>
                    <a:pt x="13" y="12"/>
                    <a:pt x="13" y="12"/>
                  </a:cubicBezTo>
                  <a:cubicBezTo>
                    <a:pt x="16" y="10"/>
                    <a:pt x="19" y="7"/>
                    <a:pt x="17" y="2"/>
                  </a:cubicBezTo>
                  <a:cubicBezTo>
                    <a:pt x="14" y="0"/>
                    <a:pt x="14" y="0"/>
                    <a:pt x="14" y="0"/>
                  </a:cubicBezTo>
                  <a:cubicBezTo>
                    <a:pt x="11" y="3"/>
                    <a:pt x="11" y="3"/>
                    <a:pt x="11" y="3"/>
                  </a:cubicBezTo>
                  <a:cubicBezTo>
                    <a:pt x="9" y="1"/>
                    <a:pt x="9" y="1"/>
                    <a:pt x="9" y="1"/>
                  </a:cubicBezTo>
                  <a:cubicBezTo>
                    <a:pt x="7" y="3"/>
                    <a:pt x="7" y="3"/>
                    <a:pt x="7" y="3"/>
                  </a:cubicBezTo>
                  <a:cubicBezTo>
                    <a:pt x="7" y="3"/>
                    <a:pt x="2" y="9"/>
                    <a:pt x="3" y="12"/>
                  </a:cubicBezTo>
                  <a:cubicBezTo>
                    <a:pt x="3" y="14"/>
                    <a:pt x="0" y="17"/>
                    <a:pt x="1" y="19"/>
                  </a:cubicBezTo>
                  <a:cubicBezTo>
                    <a:pt x="1" y="21"/>
                    <a:pt x="4" y="22"/>
                    <a:pt x="6" y="22"/>
                  </a:cubicBezTo>
                  <a:cubicBezTo>
                    <a:pt x="8" y="22"/>
                    <a:pt x="9" y="21"/>
                    <a:pt x="9" y="21"/>
                  </a:cubicBezTo>
                  <a:cubicBezTo>
                    <a:pt x="12" y="21"/>
                    <a:pt x="12" y="21"/>
                    <a:pt x="12" y="21"/>
                  </a:cubicBezTo>
                  <a:lnTo>
                    <a:pt x="16" y="1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70"/>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71"/>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72"/>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73"/>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74"/>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75"/>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76"/>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77"/>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78"/>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79"/>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80"/>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81"/>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82"/>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83"/>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84"/>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85"/>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86"/>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87"/>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88"/>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89"/>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90"/>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91"/>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92"/>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93"/>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94"/>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95"/>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96"/>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97"/>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98"/>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99"/>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300"/>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301"/>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302"/>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303"/>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304"/>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305"/>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306"/>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307"/>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308"/>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309"/>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310"/>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311"/>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312"/>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313"/>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314"/>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315"/>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16"/>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17"/>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18"/>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19"/>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2" cap="rnd">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20"/>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321"/>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322"/>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323"/>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324"/>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25"/>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326"/>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327"/>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328"/>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29"/>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330"/>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331"/>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332"/>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33"/>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34"/>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335"/>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336"/>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337"/>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338"/>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339"/>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40"/>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341"/>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342"/>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343"/>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344"/>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345"/>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346"/>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347"/>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348"/>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349"/>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350"/>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351"/>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352"/>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53"/>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54"/>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55"/>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356"/>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357"/>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58"/>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59"/>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60"/>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61"/>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xmlns="" val="403817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3" name="Plassholder for innhold 2"/>
          <p:cNvSpPr>
            <a:spLocks noGrp="1"/>
          </p:cNvSpPr>
          <p:nvPr>
            <p:ph idx="1"/>
          </p:nvPr>
        </p:nvSpPr>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ittel 1"/>
          <p:cNvSpPr>
            <a:spLocks noGrp="1"/>
          </p:cNvSpPr>
          <p:nvPr>
            <p:ph type="title"/>
          </p:nvPr>
        </p:nvSpPr>
        <p:spPr>
          <a:xfrm>
            <a:off x="0" y="0"/>
            <a:ext cx="9129192"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3" y="3305176"/>
            <a:ext cx="7772400" cy="1021556"/>
          </a:xfrm>
        </p:spPr>
        <p:txBody>
          <a:bodyPr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Klikk for å redigere tekststiler i malen</a:t>
            </a:r>
          </a:p>
        </p:txBody>
      </p:sp>
      <p:sp>
        <p:nvSpPr>
          <p:cNvPr id="4" name="Plassholder for dato 3"/>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26.12.2024</a:t>
            </a:fld>
            <a:endParaRPr lang="nb-NO"/>
          </a:p>
        </p:txBody>
      </p:sp>
      <p:sp>
        <p:nvSpPr>
          <p:cNvPr id="5" name="Plassholder for bunntekst 4"/>
          <p:cNvSpPr>
            <a:spLocks noGrp="1"/>
          </p:cNvSpPr>
          <p:nvPr>
            <p:ph type="ftr" sz="quarter" idx="11"/>
          </p:nvPr>
        </p:nvSpPr>
        <p:spPr>
          <a:xfrm>
            <a:off x="3124200" y="4767263"/>
            <a:ext cx="2895600" cy="273844"/>
          </a:xfrm>
          <a:prstGeom prst="rect">
            <a:avLst/>
          </a:prstGeom>
        </p:spPr>
        <p:txBody>
          <a:bodyPr/>
          <a:lstStyle/>
          <a:p>
            <a:endParaRPr lang="nb-NO"/>
          </a:p>
        </p:txBody>
      </p:sp>
      <p:sp>
        <p:nvSpPr>
          <p:cNvPr id="6" name="Plassholder for lysbildenummer 5"/>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26.12.2024</a:t>
            </a:fld>
            <a:endParaRPr lang="nb-NO"/>
          </a:p>
        </p:txBody>
      </p:sp>
      <p:sp>
        <p:nvSpPr>
          <p:cNvPr id="6" name="Plassholder for bunntekst 5"/>
          <p:cNvSpPr>
            <a:spLocks noGrp="1"/>
          </p:cNvSpPr>
          <p:nvPr>
            <p:ph type="ftr" sz="quarter" idx="11"/>
          </p:nvPr>
        </p:nvSpPr>
        <p:spPr>
          <a:xfrm>
            <a:off x="3124200"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26.12.2024</a:t>
            </a:fld>
            <a:endParaRPr lang="nb-NO"/>
          </a:p>
        </p:txBody>
      </p:sp>
      <p:sp>
        <p:nvSpPr>
          <p:cNvPr id="8" name="Plassholder for bunntekst 7"/>
          <p:cNvSpPr>
            <a:spLocks noGrp="1"/>
          </p:cNvSpPr>
          <p:nvPr>
            <p:ph type="ftr" sz="quarter" idx="11"/>
          </p:nvPr>
        </p:nvSpPr>
        <p:spPr>
          <a:xfrm>
            <a:off x="3124200" y="4767263"/>
            <a:ext cx="2895600" cy="273844"/>
          </a:xfrm>
          <a:prstGeom prst="rect">
            <a:avLst/>
          </a:prstGeom>
        </p:spPr>
        <p:txBody>
          <a:bodyPr/>
          <a:lstStyle/>
          <a:p>
            <a:endParaRPr lang="nb-NO"/>
          </a:p>
        </p:txBody>
      </p:sp>
      <p:sp>
        <p:nvSpPr>
          <p:cNvPr id="9" name="Plassholder for lysbildenummer 8"/>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bg>
      <p:bgPr>
        <a:blipFill dpi="0" rotWithShape="1">
          <a:blip r:embed="rId2" cstate="print">
            <a:lum/>
          </a:blip>
          <a:srcRect/>
          <a:stretch>
            <a:fillRect t="-45000" b="-45000"/>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26.12.2024</a:t>
            </a:fld>
            <a:endParaRPr lang="nb-NO"/>
          </a:p>
        </p:txBody>
      </p:sp>
      <p:sp>
        <p:nvSpPr>
          <p:cNvPr id="4" name="Plassholder for bunntekst 3"/>
          <p:cNvSpPr>
            <a:spLocks noGrp="1"/>
          </p:cNvSpPr>
          <p:nvPr>
            <p:ph type="ftr" sz="quarter" idx="11"/>
          </p:nvPr>
        </p:nvSpPr>
        <p:spPr>
          <a:xfrm>
            <a:off x="3124200" y="4767263"/>
            <a:ext cx="2895600" cy="273844"/>
          </a:xfrm>
          <a:prstGeom prst="rect">
            <a:avLst/>
          </a:prstGeom>
        </p:spPr>
        <p:txBody>
          <a:bodyPr/>
          <a:lstStyle/>
          <a:p>
            <a:endParaRPr lang="nb-NO"/>
          </a:p>
        </p:txBody>
      </p:sp>
      <p:sp>
        <p:nvSpPr>
          <p:cNvPr id="5" name="Plassholder for lysbildenummer 4"/>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26.12.2024</a:t>
            </a:fld>
            <a:endParaRPr lang="nb-NO"/>
          </a:p>
        </p:txBody>
      </p:sp>
      <p:sp>
        <p:nvSpPr>
          <p:cNvPr id="3" name="Plassholder for bunntekst 2"/>
          <p:cNvSpPr>
            <a:spLocks noGrp="1"/>
          </p:cNvSpPr>
          <p:nvPr>
            <p:ph type="ftr" sz="quarter" idx="11"/>
          </p:nvPr>
        </p:nvSpPr>
        <p:spPr>
          <a:xfrm>
            <a:off x="3124200" y="4767263"/>
            <a:ext cx="2895600" cy="273844"/>
          </a:xfrm>
          <a:prstGeom prst="rect">
            <a:avLst/>
          </a:prstGeom>
        </p:spPr>
        <p:txBody>
          <a:bodyPr/>
          <a:lstStyle/>
          <a:p>
            <a:endParaRPr lang="nb-NO"/>
          </a:p>
        </p:txBody>
      </p:sp>
      <p:sp>
        <p:nvSpPr>
          <p:cNvPr id="4" name="Plassholder for lysbildenummer 3"/>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1" y="204787"/>
            <a:ext cx="3008313" cy="871538"/>
          </a:xfrm>
        </p:spPr>
        <p:txBody>
          <a:bodyPr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26.12.2024</a:t>
            </a:fld>
            <a:endParaRPr lang="nb-NO"/>
          </a:p>
        </p:txBody>
      </p:sp>
      <p:sp>
        <p:nvSpPr>
          <p:cNvPr id="6" name="Plassholder for bunntekst 5"/>
          <p:cNvSpPr>
            <a:spLocks noGrp="1"/>
          </p:cNvSpPr>
          <p:nvPr>
            <p:ph type="ftr" sz="quarter" idx="11"/>
          </p:nvPr>
        </p:nvSpPr>
        <p:spPr>
          <a:xfrm>
            <a:off x="3124200"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a:xfrm>
            <a:off x="457200" y="4767263"/>
            <a:ext cx="2133600" cy="273844"/>
          </a:xfrm>
          <a:prstGeom prst="rect">
            <a:avLst/>
          </a:prstGeom>
        </p:spPr>
        <p:txBody>
          <a:bodyPr/>
          <a:lstStyle/>
          <a:p>
            <a:fld id="{BB56636F-9E64-48A9-A0E8-D6911EA208CE}" type="datetimeFigureOut">
              <a:rPr lang="nb-NO" smtClean="0"/>
              <a:pPr/>
              <a:t>26.12.2024</a:t>
            </a:fld>
            <a:endParaRPr lang="nb-NO"/>
          </a:p>
        </p:txBody>
      </p:sp>
      <p:sp>
        <p:nvSpPr>
          <p:cNvPr id="6" name="Plassholder for bunntekst 5"/>
          <p:cNvSpPr>
            <a:spLocks noGrp="1"/>
          </p:cNvSpPr>
          <p:nvPr>
            <p:ph type="ftr" sz="quarter" idx="11"/>
          </p:nvPr>
        </p:nvSpPr>
        <p:spPr>
          <a:xfrm>
            <a:off x="3124200" y="4767263"/>
            <a:ext cx="2895600" cy="273844"/>
          </a:xfrm>
          <a:prstGeom prst="rect">
            <a:avLst/>
          </a:prstGeom>
        </p:spPr>
        <p:txBody>
          <a:bodyPr/>
          <a:lstStyle/>
          <a:p>
            <a:endParaRPr lang="nb-NO"/>
          </a:p>
        </p:txBody>
      </p:sp>
      <p:sp>
        <p:nvSpPr>
          <p:cNvPr id="7" name="Plassholder for lysbildenummer 6"/>
          <p:cNvSpPr>
            <a:spLocks noGrp="1"/>
          </p:cNvSpPr>
          <p:nvPr>
            <p:ph type="sldNum" sz="quarter" idx="12"/>
          </p:nvPr>
        </p:nvSpPr>
        <p:spPr>
          <a:xfrm>
            <a:off x="6553200" y="4767263"/>
            <a:ext cx="2133600" cy="273844"/>
          </a:xfrm>
          <a:prstGeom prst="rect">
            <a:avLst/>
          </a:prstGeom>
        </p:spPr>
        <p:txBody>
          <a:bodyPr/>
          <a:lstStyle/>
          <a:p>
            <a:fld id="{FAEFB388-42AA-4DF2-851A-CCA4A06B24AA}"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Plassholder for tekst 2"/>
          <p:cNvSpPr>
            <a:spLocks noGrp="1"/>
          </p:cNvSpPr>
          <p:nvPr>
            <p:ph type="body" idx="1"/>
          </p:nvPr>
        </p:nvSpPr>
        <p:spPr>
          <a:xfrm>
            <a:off x="457200" y="843558"/>
            <a:ext cx="8229600" cy="4176463"/>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b-NO" dirty="0"/>
          </a:p>
        </p:txBody>
      </p:sp>
      <p:pic>
        <p:nvPicPr>
          <p:cNvPr id="7" name="Bilde 6" descr="PPT template.jpg"/>
          <p:cNvPicPr>
            <a:picLocks noChangeAspect="1"/>
          </p:cNvPicPr>
          <p:nvPr userDrawn="1"/>
        </p:nvPicPr>
        <p:blipFill>
          <a:blip r:embed="rId15" cstate="print"/>
          <a:srcRect t="6818" b="7336"/>
          <a:stretch>
            <a:fillRect/>
          </a:stretch>
        </p:blipFill>
        <p:spPr>
          <a:xfrm>
            <a:off x="0" y="0"/>
            <a:ext cx="9144000" cy="648072"/>
          </a:xfrm>
          <a:prstGeom prst="rect">
            <a:avLst/>
          </a:prstGeom>
        </p:spPr>
      </p:pic>
      <p:pic>
        <p:nvPicPr>
          <p:cNvPr id="8" name="Bilde 7" descr="PPT template.jpg"/>
          <p:cNvPicPr>
            <a:picLocks noChangeAspect="1"/>
          </p:cNvPicPr>
          <p:nvPr userDrawn="1"/>
        </p:nvPicPr>
        <p:blipFill>
          <a:blip r:embed="rId15" cstate="print"/>
          <a:srcRect l="30033" t="66906"/>
          <a:stretch>
            <a:fillRect/>
          </a:stretch>
        </p:blipFill>
        <p:spPr>
          <a:xfrm>
            <a:off x="0" y="4999484"/>
            <a:ext cx="9144000" cy="144016"/>
          </a:xfrm>
          <a:prstGeom prst="rect">
            <a:avLst/>
          </a:prstGeom>
        </p:spPr>
      </p:pic>
      <p:sp>
        <p:nvSpPr>
          <p:cNvPr id="2" name="Plassholder for tittel 1"/>
          <p:cNvSpPr>
            <a:spLocks noGrp="1"/>
          </p:cNvSpPr>
          <p:nvPr>
            <p:ph type="title"/>
          </p:nvPr>
        </p:nvSpPr>
        <p:spPr>
          <a:xfrm>
            <a:off x="2411760" y="0"/>
            <a:ext cx="6717432" cy="648073"/>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58" r:id="rId11"/>
    <p:sldLayoutId id="2147483659" r:id="rId12"/>
    <p:sldLayoutId id="2147483661" r:id="rId13"/>
  </p:sldLayoutIdLst>
  <p:txStyles>
    <p:titleStyle>
      <a:lvl1pPr algn="ctr" defTabSz="914400" rtl="0" eaLnBrk="1" latinLnBrk="0" hangingPunct="1">
        <a:spcBef>
          <a:spcPct val="0"/>
        </a:spcBef>
        <a:buNone/>
        <a:defRPr sz="2800" b="1"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raw.githubusercontent.com/132nd-vWing/OPAR-Brief/master/INTELLIGENCE/VID/INTREP%20VID%20OPAR-002%20-%20Syrian%20IADS.pdf" TargetMode="External"/><Relationship Id="rId2" Type="http://schemas.openxmlformats.org/officeDocument/2006/relationships/hyperlink" Target="https://raw.githubusercontent.com/132nd-vWing/OPAR-Brief/master/INTELLIGENCE/VID/INTREP%20VID%20OPAR-001%20-%20Syrian%20Air%20Force.pdf"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132nd-vwing.github.io/OPAR-Brief/INTELLIGENCE/Intelligence.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0" y="1597819"/>
            <a:ext cx="9144000" cy="1102519"/>
          </a:xfrm>
        </p:spPr>
        <p:txBody>
          <a:bodyPr>
            <a:noAutofit/>
          </a:bodyPr>
          <a:lstStyle/>
          <a:p>
            <a:r>
              <a:rPr lang="en-US" sz="4400" dirty="0" smtClean="0">
                <a:solidFill>
                  <a:schemeClr val="tx1"/>
                </a:solidFill>
              </a:rPr>
              <a:t>OPERATION ARCTIC CITADEL</a:t>
            </a:r>
            <a:br>
              <a:rPr lang="en-US" sz="4400" dirty="0" smtClean="0">
                <a:solidFill>
                  <a:schemeClr val="tx1"/>
                </a:solidFill>
              </a:rPr>
            </a:br>
            <a:r>
              <a:rPr lang="en-US" sz="3200" dirty="0" smtClean="0">
                <a:solidFill>
                  <a:schemeClr val="tx1"/>
                </a:solidFill>
              </a:rPr>
              <a:t>(OPAC) </a:t>
            </a:r>
            <a:endParaRPr lang="en-US" sz="4400" dirty="0">
              <a:solidFill>
                <a:schemeClr val="tx1"/>
              </a:solidFill>
            </a:endParaRPr>
          </a:p>
        </p:txBody>
      </p:sp>
      <p:sp>
        <p:nvSpPr>
          <p:cNvPr id="3" name="Undertittel 2"/>
          <p:cNvSpPr>
            <a:spLocks noGrp="1"/>
          </p:cNvSpPr>
          <p:nvPr>
            <p:ph type="subTitle" idx="1"/>
          </p:nvPr>
        </p:nvSpPr>
        <p:spPr/>
        <p:txBody>
          <a:bodyPr>
            <a:normAutofit/>
          </a:bodyPr>
          <a:lstStyle/>
          <a:p>
            <a:r>
              <a:rPr lang="en-US" dirty="0" smtClean="0"/>
              <a:t>Road to war and situation</a:t>
            </a:r>
          </a:p>
          <a:p>
            <a:endParaRPr lang="en-US" dirty="0" smtClean="0"/>
          </a:p>
          <a:p>
            <a:r>
              <a:rPr lang="en-US" sz="1400" dirty="0" smtClean="0"/>
              <a:t>CAO: 2024-12-26</a:t>
            </a:r>
          </a:p>
          <a:p>
            <a:r>
              <a:rPr lang="en-US" sz="1400" dirty="0" smtClean="0"/>
              <a:t>Version: 0.1</a:t>
            </a:r>
            <a:endParaRPr lang="en-US" sz="1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286380" cy="4176463"/>
          </a:xfrm>
        </p:spPr>
        <p:txBody>
          <a:bodyPr>
            <a:normAutofit/>
          </a:bodyPr>
          <a:lstStyle/>
          <a:p>
            <a:r>
              <a:rPr lang="en-US" sz="1200" dirty="0" smtClean="0"/>
              <a:t>Syria ground force dispositions is as follows:</a:t>
            </a:r>
          </a:p>
          <a:p>
            <a:pPr lvl="1"/>
            <a:r>
              <a:rPr lang="en-US" sz="1000" dirty="0" smtClean="0"/>
              <a:t>1st Corps have seized the occupied territory and are in defensive positions to defend Syria's newly seized area.</a:t>
            </a:r>
          </a:p>
          <a:p>
            <a:pPr lvl="1"/>
            <a:r>
              <a:rPr lang="en-US" sz="1000" dirty="0" smtClean="0"/>
              <a:t>2nd Corps have left their bases and are lining up on the border to the north in defensive positions</a:t>
            </a:r>
          </a:p>
          <a:p>
            <a:pPr lvl="1"/>
            <a:r>
              <a:rPr lang="en-US" sz="1000" dirty="0" smtClean="0"/>
              <a:t>3rd Corps have mobilized and are established in defensive positions along the border to Israel</a:t>
            </a:r>
          </a:p>
          <a:p>
            <a:pPr lvl="1"/>
            <a:r>
              <a:rPr lang="en-US" sz="1000" dirty="0" smtClean="0"/>
              <a:t>4th Corps are conducting rear duty assignments and protecting Damascus</a:t>
            </a:r>
          </a:p>
          <a:p>
            <a:pPr lvl="1"/>
            <a:r>
              <a:rPr lang="en-US" sz="1000" dirty="0" smtClean="0"/>
              <a:t>5th Corps are in their base in Palmyra, finishing their workup to be prepared for operations.</a:t>
            </a:r>
          </a:p>
          <a:p>
            <a:pPr lvl="1"/>
            <a:endParaRPr lang="en-US" sz="1000" dirty="0" smtClean="0"/>
          </a:p>
          <a:p>
            <a:pPr lvl="1"/>
            <a:endParaRPr lang="en-US" sz="1000" dirty="0" smtClean="0"/>
          </a:p>
          <a:p>
            <a:pPr lvl="1"/>
            <a:r>
              <a:rPr lang="en-US" sz="1000" dirty="0" smtClean="0"/>
              <a:t>Air Forces IAW  </a:t>
            </a:r>
            <a:r>
              <a:rPr lang="en-US" sz="1000" b="1" dirty="0" smtClean="0">
                <a:hlinkClick r:id="rId2"/>
              </a:rPr>
              <a:t>INTREP VID OPAR-001 - Syrian Air Force</a:t>
            </a:r>
            <a:endParaRPr lang="en-US" sz="1000" b="1" dirty="0" smtClean="0"/>
          </a:p>
          <a:p>
            <a:pPr lvl="1"/>
            <a:r>
              <a:rPr lang="en-US" sz="1000" dirty="0" smtClean="0"/>
              <a:t>Syrian strategic IADS IAW: </a:t>
            </a:r>
            <a:r>
              <a:rPr lang="en-US" sz="1000" b="1" dirty="0" smtClean="0">
                <a:hlinkClick r:id="rId3"/>
              </a:rPr>
              <a:t>INTREP VID OPAR-002 - Syrian IADS</a:t>
            </a:r>
            <a:endParaRPr lang="en-US" sz="1000" b="1" dirty="0" smtClean="0"/>
          </a:p>
          <a:p>
            <a:pPr lvl="1"/>
            <a:endParaRPr lang="en-US" sz="1000" b="1" dirty="0" smtClean="0"/>
          </a:p>
          <a:p>
            <a:pPr lvl="1"/>
            <a:r>
              <a:rPr lang="en-US" sz="1000" dirty="0" smtClean="0"/>
              <a:t>For details see intelligence page on OPAR briefing page:  </a:t>
            </a:r>
            <a:r>
              <a:rPr lang="en-US" sz="1000" b="1" dirty="0" smtClean="0">
                <a:hlinkClick r:id="rId4"/>
              </a:rPr>
              <a:t>OPAR Intelligence</a:t>
            </a:r>
            <a:endParaRPr lang="en-US" sz="1000" b="1" dirty="0" smtClean="0"/>
          </a:p>
          <a:p>
            <a:pPr lvl="1"/>
            <a:endParaRPr lang="en-US" sz="1000" b="1" dirty="0" smtClean="0"/>
          </a:p>
          <a:p>
            <a:pPr lvl="1"/>
            <a:endParaRPr lang="en-US" sz="1000" dirty="0" smtClean="0"/>
          </a:p>
          <a:p>
            <a:pPr lvl="1"/>
            <a:endParaRPr lang="en-US" sz="1000" dirty="0" smtClean="0"/>
          </a:p>
          <a:p>
            <a:endParaRPr lang="en-US" sz="1200" dirty="0" smtClean="0"/>
          </a:p>
        </p:txBody>
      </p:sp>
      <p:sp>
        <p:nvSpPr>
          <p:cNvPr id="3" name="Tittel 2"/>
          <p:cNvSpPr>
            <a:spLocks noGrp="1"/>
          </p:cNvSpPr>
          <p:nvPr>
            <p:ph type="title"/>
          </p:nvPr>
        </p:nvSpPr>
        <p:spPr/>
        <p:txBody>
          <a:bodyPr/>
          <a:lstStyle/>
          <a:p>
            <a:r>
              <a:rPr lang="en-US" smtClean="0"/>
              <a:t>MILITARY SITUATION</a:t>
            </a:r>
            <a:endParaRPr lang="en-US"/>
          </a:p>
        </p:txBody>
      </p:sp>
      <p:pic>
        <p:nvPicPr>
          <p:cNvPr id="2050" name="Picture 2"/>
          <p:cNvPicPr>
            <a:picLocks noChangeAspect="1" noChangeArrowheads="1"/>
          </p:cNvPicPr>
          <p:nvPr/>
        </p:nvPicPr>
        <p:blipFill>
          <a:blip r:embed="rId5" cstate="print"/>
          <a:srcRect/>
          <a:stretch>
            <a:fillRect/>
          </a:stretch>
        </p:blipFill>
        <p:spPr bwMode="auto">
          <a:xfrm>
            <a:off x="5148064" y="769186"/>
            <a:ext cx="3995936" cy="414690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457200" y="851053"/>
            <a:ext cx="4114800" cy="4176463"/>
          </a:xfrm>
        </p:spPr>
        <p:txBody>
          <a:bodyPr>
            <a:normAutofit fontScale="92500" lnSpcReduction="20000"/>
          </a:bodyPr>
          <a:lstStyle/>
          <a:p>
            <a:pPr marL="0" indent="0">
              <a:buNone/>
            </a:pPr>
            <a:r>
              <a:rPr lang="en-US" sz="1400" b="1" dirty="0" smtClean="0"/>
              <a:t>Norway</a:t>
            </a:r>
          </a:p>
          <a:p>
            <a:pPr marL="180975" indent="-180975"/>
            <a:r>
              <a:rPr lang="en-US" sz="1400" dirty="0" smtClean="0"/>
              <a:t>Norway have </a:t>
            </a:r>
            <a:r>
              <a:rPr lang="en-US" sz="1400" dirty="0" smtClean="0"/>
              <a:t>granted </a:t>
            </a:r>
            <a:r>
              <a:rPr lang="en-US" sz="1400" dirty="0" err="1" smtClean="0"/>
              <a:t>overflight</a:t>
            </a:r>
            <a:r>
              <a:rPr lang="en-US" sz="1400" dirty="0" smtClean="0"/>
              <a:t> and movement rights for allied forces in support of Finland.</a:t>
            </a:r>
          </a:p>
          <a:p>
            <a:pPr marL="180975" indent="-180975"/>
            <a:r>
              <a:rPr lang="en-US" sz="1400" dirty="0" smtClean="0"/>
              <a:t>Norway </a:t>
            </a:r>
            <a:r>
              <a:rPr lang="en-US" sz="1400" dirty="0" smtClean="0"/>
              <a:t>are supporting with military aid, and the flow of goods to Finland.</a:t>
            </a:r>
          </a:p>
          <a:p>
            <a:pPr marL="180975" indent="-180975"/>
            <a:r>
              <a:rPr lang="en-US" sz="1400" dirty="0" smtClean="0"/>
              <a:t>Norway </a:t>
            </a:r>
            <a:r>
              <a:rPr lang="en-US" sz="1400" dirty="0" smtClean="0"/>
              <a:t>have </a:t>
            </a:r>
            <a:r>
              <a:rPr lang="en-US" sz="1400" dirty="0" smtClean="0"/>
              <a:t>allowed bases </a:t>
            </a:r>
            <a:r>
              <a:rPr lang="en-US" sz="1400" dirty="0" smtClean="0"/>
              <a:t>to be used for operations toward </a:t>
            </a:r>
            <a:r>
              <a:rPr lang="en-US" sz="1400" dirty="0" err="1" smtClean="0"/>
              <a:t>Notia</a:t>
            </a:r>
            <a:r>
              <a:rPr lang="en-US" sz="1400" dirty="0" smtClean="0"/>
              <a:t> or </a:t>
            </a:r>
            <a:r>
              <a:rPr lang="en-US" sz="1400" dirty="0" smtClean="0"/>
              <a:t>Kambiland without restrictions ( </a:t>
            </a:r>
            <a:r>
              <a:rPr lang="en-US" sz="1400" dirty="0" err="1" smtClean="0"/>
              <a:t>Bodø</a:t>
            </a:r>
            <a:r>
              <a:rPr lang="en-US" sz="1400" dirty="0" smtClean="0"/>
              <a:t>, </a:t>
            </a:r>
            <a:r>
              <a:rPr lang="en-US" sz="1400" dirty="0" err="1" smtClean="0"/>
              <a:t>Andøya</a:t>
            </a:r>
            <a:r>
              <a:rPr lang="en-US" sz="1400" dirty="0" smtClean="0"/>
              <a:t>, </a:t>
            </a:r>
            <a:r>
              <a:rPr lang="en-US" sz="1400" dirty="0" err="1" smtClean="0"/>
              <a:t>Bardufoss</a:t>
            </a:r>
            <a:r>
              <a:rPr lang="en-US" sz="1400" dirty="0" smtClean="0"/>
              <a:t> and </a:t>
            </a:r>
            <a:r>
              <a:rPr lang="en-US" sz="1400" dirty="0" err="1" smtClean="0"/>
              <a:t>Banak</a:t>
            </a:r>
            <a:r>
              <a:rPr lang="en-US" sz="1400" dirty="0" smtClean="0"/>
              <a:t>).</a:t>
            </a:r>
            <a:endParaRPr lang="en-US" sz="1400" dirty="0" smtClean="0"/>
          </a:p>
          <a:p>
            <a:pPr marL="0" indent="0">
              <a:buNone/>
            </a:pPr>
            <a:endParaRPr lang="en-US" sz="1400" b="1" dirty="0" smtClean="0"/>
          </a:p>
          <a:p>
            <a:pPr marL="0" indent="0">
              <a:buNone/>
            </a:pPr>
            <a:r>
              <a:rPr lang="en-US" sz="1400" b="1" dirty="0" smtClean="0"/>
              <a:t>Finland</a:t>
            </a:r>
          </a:p>
          <a:p>
            <a:pPr marL="180975" indent="-180975"/>
            <a:r>
              <a:rPr lang="en-US" sz="1400" b="1" dirty="0" smtClean="0"/>
              <a:t> </a:t>
            </a:r>
            <a:r>
              <a:rPr lang="en-US" sz="1400" dirty="0" smtClean="0"/>
              <a:t>Finland is the country that have asked for support from allies.</a:t>
            </a:r>
          </a:p>
          <a:p>
            <a:pPr marL="180975" indent="-180975"/>
            <a:r>
              <a:rPr lang="en-US" sz="1400" dirty="0" smtClean="0"/>
              <a:t>Finland are hosting CJTF-23 operations from all bases and infrastructure.</a:t>
            </a:r>
          </a:p>
          <a:p>
            <a:pPr marL="0" indent="0">
              <a:buNone/>
            </a:pPr>
            <a:endParaRPr lang="en-US" sz="1400" b="1" dirty="0" smtClean="0"/>
          </a:p>
          <a:p>
            <a:pPr marL="0" indent="0">
              <a:buNone/>
            </a:pPr>
            <a:r>
              <a:rPr lang="en-US" sz="1400" b="1" dirty="0" smtClean="0"/>
              <a:t>Sweden</a:t>
            </a:r>
          </a:p>
          <a:p>
            <a:pPr marL="180975" indent="-180975"/>
            <a:r>
              <a:rPr lang="en-US" sz="1400" dirty="0" smtClean="0"/>
              <a:t>Sweden have granted </a:t>
            </a:r>
            <a:r>
              <a:rPr lang="en-US" sz="1400" dirty="0" err="1" smtClean="0"/>
              <a:t>overflight</a:t>
            </a:r>
            <a:r>
              <a:rPr lang="en-US" sz="1400" dirty="0" smtClean="0"/>
              <a:t> and movement rights for allied forces in support of Finland.</a:t>
            </a:r>
          </a:p>
          <a:p>
            <a:pPr marL="180975" indent="-180975"/>
            <a:r>
              <a:rPr lang="en-US" sz="1400" dirty="0" smtClean="0"/>
              <a:t>Sweden are supporting with military aid, and the flow of goods to Finland.</a:t>
            </a:r>
          </a:p>
          <a:p>
            <a:pPr marL="180975" indent="-180975"/>
            <a:r>
              <a:rPr lang="en-US" sz="1400" dirty="0" smtClean="0"/>
              <a:t>Sweden have not allowed Swedish bases to be used for operations toward </a:t>
            </a:r>
            <a:r>
              <a:rPr lang="en-US" sz="1400" dirty="0" err="1" smtClean="0"/>
              <a:t>Notia</a:t>
            </a:r>
            <a:r>
              <a:rPr lang="en-US" sz="1400" dirty="0" smtClean="0"/>
              <a:t> or Kambiland</a:t>
            </a:r>
            <a:endParaRPr lang="en-US" sz="1400" dirty="0" smtClean="0"/>
          </a:p>
        </p:txBody>
      </p:sp>
      <p:sp>
        <p:nvSpPr>
          <p:cNvPr id="3" name="Tittel 2"/>
          <p:cNvSpPr>
            <a:spLocks noGrp="1"/>
          </p:cNvSpPr>
          <p:nvPr>
            <p:ph type="title"/>
          </p:nvPr>
        </p:nvSpPr>
        <p:spPr/>
        <p:txBody>
          <a:bodyPr/>
          <a:lstStyle/>
          <a:p>
            <a:r>
              <a:rPr lang="en-US" smtClean="0"/>
              <a:t>ACTORS - Allied</a:t>
            </a:r>
            <a:endParaRPr lang="en-US"/>
          </a:p>
        </p:txBody>
      </p:sp>
      <p:sp>
        <p:nvSpPr>
          <p:cNvPr id="4" name="Plassholder for innhold 1"/>
          <p:cNvSpPr txBox="1">
            <a:spLocks/>
          </p:cNvSpPr>
          <p:nvPr/>
        </p:nvSpPr>
        <p:spPr>
          <a:xfrm>
            <a:off x="5029200" y="857238"/>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xmlns="" val="373234875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642910" y="714363"/>
            <a:ext cx="8215370" cy="4000527"/>
          </a:xfrm>
        </p:spPr>
        <p:txBody>
          <a:bodyPr>
            <a:normAutofit/>
          </a:bodyPr>
          <a:lstStyle/>
          <a:p>
            <a:pPr marL="0" indent="0">
              <a:buNone/>
            </a:pPr>
            <a:r>
              <a:rPr lang="en-US" sz="1400" b="1" dirty="0" err="1" smtClean="0"/>
              <a:t>Notia</a:t>
            </a:r>
            <a:endParaRPr lang="en-US" sz="1400" b="1" dirty="0" smtClean="0"/>
          </a:p>
          <a:p>
            <a:pPr marL="0" indent="0">
              <a:buNone/>
            </a:pPr>
            <a:r>
              <a:rPr lang="en-US" sz="1400" dirty="0" err="1" smtClean="0"/>
              <a:t>Notia</a:t>
            </a:r>
            <a:r>
              <a:rPr lang="en-US" sz="1400" dirty="0" smtClean="0"/>
              <a:t> is a vast, iron-fisted state reminiscent of the Soviet Union at the height of the Cold War. Governed by a single-party regime, power is centralized in the Supreme Council, presided over by a stern Premier who controls nearly every aspect of civilian and military life. The nation’s sprawling industrial complexes churn out tanks, aircraft, and propaganda alike, reinforcing a massive military apparatus. Despite the strict internal security imposed by the secret police, </a:t>
            </a:r>
            <a:r>
              <a:rPr lang="en-US" sz="1400" dirty="0" err="1" smtClean="0"/>
              <a:t>Notia’s</a:t>
            </a:r>
            <a:r>
              <a:rPr lang="en-US" sz="1400" dirty="0" smtClean="0"/>
              <a:t> people hold onto a sense of collective pride in their shared heritage and technological achievements. This mix of authoritarian control and fierce national identity makes </a:t>
            </a:r>
            <a:r>
              <a:rPr lang="en-US" sz="1400" dirty="0" err="1" smtClean="0"/>
              <a:t>Notia</a:t>
            </a:r>
            <a:r>
              <a:rPr lang="en-US" sz="1400" dirty="0" smtClean="0"/>
              <a:t> a formidable force on the global stage.</a:t>
            </a:r>
          </a:p>
          <a:p>
            <a:pPr marL="0" indent="0">
              <a:buNone/>
            </a:pPr>
            <a:endParaRPr lang="en-US" sz="1400" b="1" dirty="0" smtClean="0"/>
          </a:p>
          <a:p>
            <a:pPr marL="0" indent="0">
              <a:buNone/>
            </a:pPr>
            <a:r>
              <a:rPr lang="en-US" sz="1400" b="1" dirty="0" smtClean="0"/>
              <a:t>Kambiland</a:t>
            </a:r>
          </a:p>
          <a:p>
            <a:pPr marL="0" indent="0">
              <a:buNone/>
            </a:pPr>
            <a:r>
              <a:rPr lang="en-US" sz="1400" dirty="0" smtClean="0"/>
              <a:t>Kambiland is the “little brother” to </a:t>
            </a:r>
            <a:r>
              <a:rPr lang="en-US" sz="1400" dirty="0" err="1" smtClean="0"/>
              <a:t>Notia</a:t>
            </a:r>
            <a:r>
              <a:rPr lang="en-US" sz="1400" dirty="0" smtClean="0"/>
              <a:t>, forged from the cultural tapestry of </a:t>
            </a:r>
            <a:r>
              <a:rPr lang="en-US" sz="1400" dirty="0" smtClean="0"/>
              <a:t>shared bond of hardness. </a:t>
            </a:r>
            <a:r>
              <a:rPr lang="en-US" sz="1400" dirty="0" smtClean="0"/>
              <a:t>An authoritarian regime led by a formidable Supreme Leader wields near-total power, upheld by a sprawling security apparatus that cracks down on any hint of dissent. Despite longstanding economic challenges, vast natural resources and fervent nationalism fuel </a:t>
            </a:r>
            <a:r>
              <a:rPr lang="en-US" sz="1400" dirty="0" err="1" smtClean="0"/>
              <a:t>Kambiland’s</a:t>
            </a:r>
            <a:r>
              <a:rPr lang="en-US" sz="1400" dirty="0" smtClean="0"/>
              <a:t> aspirations. Its strategic alliance with </a:t>
            </a:r>
            <a:r>
              <a:rPr lang="en-US" sz="1400" dirty="0" err="1" smtClean="0"/>
              <a:t>Notia</a:t>
            </a:r>
            <a:r>
              <a:rPr lang="en-US" sz="1400" dirty="0" smtClean="0"/>
              <a:t> serves to bolster both nations’ military and political leverage, reflecting a bond that balances regional dominance with cultural ties. While a powerful state in its own right, </a:t>
            </a:r>
            <a:r>
              <a:rPr lang="en-US" sz="1400" dirty="0" err="1" smtClean="0"/>
              <a:t>Kambiland’s</a:t>
            </a:r>
            <a:r>
              <a:rPr lang="en-US" sz="1400" dirty="0" smtClean="0"/>
              <a:t> identity and future remain closely linked to the ambitions of its elder ally</a:t>
            </a:r>
            <a:endParaRPr lang="en-US" sz="1400" b="1" dirty="0" smtClean="0"/>
          </a:p>
          <a:p>
            <a:pPr marL="0" indent="0">
              <a:buNone/>
            </a:pPr>
            <a:endParaRPr lang="en-US" sz="1400" b="1" dirty="0" smtClean="0"/>
          </a:p>
        </p:txBody>
      </p:sp>
      <p:sp>
        <p:nvSpPr>
          <p:cNvPr id="3" name="Tittel 2"/>
          <p:cNvSpPr>
            <a:spLocks noGrp="1"/>
          </p:cNvSpPr>
          <p:nvPr>
            <p:ph type="title"/>
          </p:nvPr>
        </p:nvSpPr>
        <p:spPr/>
        <p:txBody>
          <a:bodyPr/>
          <a:lstStyle/>
          <a:p>
            <a:r>
              <a:rPr lang="en-US" dirty="0" smtClean="0"/>
              <a:t>ACTORS </a:t>
            </a:r>
            <a:r>
              <a:rPr lang="en-US" dirty="0" smtClean="0"/>
              <a:t>- Adversaries</a:t>
            </a:r>
            <a:endParaRPr lang="en-US" dirty="0"/>
          </a:p>
        </p:txBody>
      </p:sp>
      <p:sp>
        <p:nvSpPr>
          <p:cNvPr id="4" name="Plassholder for innhold 1"/>
          <p:cNvSpPr txBox="1">
            <a:spLocks/>
          </p:cNvSpPr>
          <p:nvPr/>
        </p:nvSpPr>
        <p:spPr>
          <a:xfrm>
            <a:off x="6215074" y="571486"/>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pic>
        <p:nvPicPr>
          <p:cNvPr id="6" name="Picture 3" descr="D:\GIT PROJECTS\OPAT-background\Democratic Republik of  Kambiland - DRK.png"/>
          <p:cNvPicPr>
            <a:picLocks noChangeAspect="1" noChangeArrowheads="1"/>
          </p:cNvPicPr>
          <p:nvPr/>
        </p:nvPicPr>
        <p:blipFill>
          <a:blip r:embed="rId2" cstate="print"/>
          <a:srcRect/>
          <a:stretch>
            <a:fillRect/>
          </a:stretch>
        </p:blipFill>
        <p:spPr bwMode="auto">
          <a:xfrm>
            <a:off x="214282" y="2786064"/>
            <a:ext cx="428628" cy="285752"/>
          </a:xfrm>
          <a:prstGeom prst="rect">
            <a:avLst/>
          </a:prstGeom>
          <a:noFill/>
          <a:ln w="3175">
            <a:solidFill>
              <a:schemeClr val="tx1"/>
            </a:solidFill>
          </a:ln>
        </p:spPr>
      </p:pic>
      <p:pic>
        <p:nvPicPr>
          <p:cNvPr id="7" name="Picture 4" descr="D:\GIT PROJECTS\OPAT-background\Socialist Republic of Notia - SRN.png"/>
          <p:cNvPicPr>
            <a:picLocks noChangeAspect="1" noChangeArrowheads="1"/>
          </p:cNvPicPr>
          <p:nvPr/>
        </p:nvPicPr>
        <p:blipFill>
          <a:blip r:embed="rId3" cstate="print"/>
          <a:srcRect/>
          <a:stretch>
            <a:fillRect/>
          </a:stretch>
        </p:blipFill>
        <p:spPr bwMode="auto">
          <a:xfrm>
            <a:off x="214282" y="714362"/>
            <a:ext cx="428628" cy="285752"/>
          </a:xfrm>
          <a:prstGeom prst="rect">
            <a:avLst/>
          </a:prstGeom>
          <a:noFill/>
          <a:ln w="3175">
            <a:solidFill>
              <a:schemeClr val="tx1"/>
            </a:solidFill>
          </a:ln>
        </p:spPr>
      </p:pic>
      <p:sp>
        <p:nvSpPr>
          <p:cNvPr id="8" name="TekstSylinder 7"/>
          <p:cNvSpPr txBox="1"/>
          <p:nvPr/>
        </p:nvSpPr>
        <p:spPr>
          <a:xfrm>
            <a:off x="5643538" y="4572014"/>
            <a:ext cx="3500462" cy="430887"/>
          </a:xfrm>
          <a:prstGeom prst="rect">
            <a:avLst/>
          </a:prstGeom>
          <a:noFill/>
        </p:spPr>
        <p:txBody>
          <a:bodyPr wrap="square" rtlCol="0">
            <a:spAutoFit/>
          </a:bodyPr>
          <a:lstStyle/>
          <a:p>
            <a:r>
              <a:rPr lang="en-US" sz="700" dirty="0" smtClean="0"/>
              <a:t>Enemy: is actively opposed or hostile to CJTF and friendly forces. </a:t>
            </a:r>
          </a:p>
          <a:p>
            <a:r>
              <a:rPr lang="en-US" sz="700" dirty="0" smtClean="0"/>
              <a:t>Adversary: opponent in a contest, conflict, or dispute toward CJTF and friendly forces. </a:t>
            </a:r>
          </a:p>
          <a:p>
            <a:r>
              <a:rPr lang="en-US" sz="700" dirty="0" smtClean="0"/>
              <a:t>Neutral: not </a:t>
            </a:r>
            <a:r>
              <a:rPr lang="en-US" sz="800" dirty="0" smtClean="0"/>
              <a:t>supporting</a:t>
            </a:r>
            <a:r>
              <a:rPr lang="en-US" sz="700" dirty="0" smtClean="0"/>
              <a:t> or helping either side in a conflict, disagreement, etc.; impartial.</a:t>
            </a:r>
            <a:endParaRPr lang="nb-NO" sz="700" dirty="0"/>
          </a:p>
        </p:txBody>
      </p:sp>
    </p:spTree>
    <p:extLst>
      <p:ext uri="{BB962C8B-B14F-4D97-AF65-F5344CB8AC3E}">
        <p14:creationId xmlns:p14="http://schemas.microsoft.com/office/powerpoint/2010/main" xmlns="" val="373234875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title"/>
          </p:nvPr>
        </p:nvSpPr>
        <p:spPr/>
        <p:txBody>
          <a:bodyPr/>
          <a:lstStyle/>
          <a:p>
            <a:r>
              <a:rPr lang="en-US" dirty="0" smtClean="0"/>
              <a:t>ACTORS </a:t>
            </a:r>
            <a:r>
              <a:rPr lang="en-US" dirty="0" smtClean="0"/>
              <a:t>- Adversaries</a:t>
            </a:r>
            <a:endParaRPr lang="en-US" dirty="0"/>
          </a:p>
        </p:txBody>
      </p:sp>
      <p:sp>
        <p:nvSpPr>
          <p:cNvPr id="4" name="Plassholder for innhold 1"/>
          <p:cNvSpPr txBox="1">
            <a:spLocks/>
          </p:cNvSpPr>
          <p:nvPr/>
        </p:nvSpPr>
        <p:spPr>
          <a:xfrm>
            <a:off x="6215074" y="571486"/>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0" i="0" u="none" strike="noStrike" kern="1200" cap="none" spc="0" normalizeH="0" baseline="0" dirty="0">
              <a:ln>
                <a:noFill/>
              </a:ln>
              <a:solidFill>
                <a:schemeClr val="tx1"/>
              </a:solidFill>
              <a:effectLst/>
              <a:uLnTx/>
              <a:uFillTx/>
              <a:latin typeface="+mn-lt"/>
              <a:ea typeface="+mn-ea"/>
              <a:cs typeface="+mn-cs"/>
            </a:endParaRPr>
          </a:p>
        </p:txBody>
      </p:sp>
      <p:pic>
        <p:nvPicPr>
          <p:cNvPr id="4098" name="Picture 2" descr="D:\GIT PROJECTS\OPAT-background\Democratic Union of Socialist States - DUSS.png"/>
          <p:cNvPicPr>
            <a:picLocks noChangeAspect="1" noChangeArrowheads="1"/>
          </p:cNvPicPr>
          <p:nvPr/>
        </p:nvPicPr>
        <p:blipFill>
          <a:blip r:embed="rId2" cstate="print"/>
          <a:srcRect/>
          <a:stretch>
            <a:fillRect/>
          </a:stretch>
        </p:blipFill>
        <p:spPr bwMode="auto">
          <a:xfrm>
            <a:off x="214282" y="928676"/>
            <a:ext cx="428628" cy="285752"/>
          </a:xfrm>
          <a:prstGeom prst="rect">
            <a:avLst/>
          </a:prstGeom>
          <a:noFill/>
          <a:ln w="3175">
            <a:solidFill>
              <a:schemeClr val="tx1"/>
            </a:solidFill>
          </a:ln>
        </p:spPr>
      </p:pic>
      <p:sp>
        <p:nvSpPr>
          <p:cNvPr id="9" name="Plassholder for innhold 1"/>
          <p:cNvSpPr txBox="1">
            <a:spLocks/>
          </p:cNvSpPr>
          <p:nvPr/>
        </p:nvSpPr>
        <p:spPr>
          <a:xfrm>
            <a:off x="642910" y="714362"/>
            <a:ext cx="8929750" cy="4176463"/>
          </a:xfrm>
          <a:prstGeom prst="rect">
            <a:avLst/>
          </a:prstGeom>
        </p:spPr>
        <p:txBody>
          <a:bodyPr vert="horz" lIns="91440" tIns="45720" rIns="91440" bIns="45720" rtlCol="0">
            <a:normAutofit/>
          </a:bodyPr>
          <a:lstStyle/>
          <a:p>
            <a:endParaRPr lang="en-US" sz="1400" b="1" dirty="0" smtClean="0"/>
          </a:p>
          <a:p>
            <a:r>
              <a:rPr lang="en-US" sz="1400" b="1" dirty="0" smtClean="0"/>
              <a:t>Democratic Union of Socialist States (DUSS)</a:t>
            </a:r>
          </a:p>
          <a:p>
            <a:r>
              <a:rPr lang="en-US" sz="1400" dirty="0" smtClean="0"/>
              <a:t>China, </a:t>
            </a:r>
            <a:r>
              <a:rPr lang="en-US" sz="1400" dirty="0" err="1" smtClean="0"/>
              <a:t>Notia</a:t>
            </a:r>
            <a:r>
              <a:rPr lang="en-US" sz="1400" dirty="0" smtClean="0"/>
              <a:t> and Kambiland are allied as part of DUSS.</a:t>
            </a:r>
            <a:r>
              <a:rPr lang="en-US" sz="1400" b="1" dirty="0" smtClean="0"/>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smtClean="0">
                <a:ln>
                  <a:noFill/>
                </a:ln>
                <a:solidFill>
                  <a:schemeClr val="tx1"/>
                </a:solidFill>
                <a:effectLst/>
                <a:uLnTx/>
                <a:uFillTx/>
                <a:latin typeface="+mn-lt"/>
                <a:ea typeface="+mn-ea"/>
                <a:cs typeface="+mn-cs"/>
              </a:rPr>
              <a:t>China</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China are the lead nation of DUSS and are projecting power worldwide using air and maritime assets.</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smtClean="0">
                <a:ln>
                  <a:noFill/>
                </a:ln>
                <a:solidFill>
                  <a:schemeClr val="tx1"/>
                </a:solidFill>
                <a:effectLst/>
                <a:uLnTx/>
                <a:uFillTx/>
                <a:latin typeface="+mn-lt"/>
                <a:ea typeface="+mn-ea"/>
                <a:cs typeface="+mn-cs"/>
              </a:rPr>
              <a:t>Syria</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Syria is affiliated with DUSS and a supporting member, but not yet a full member of the alliance.</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smtClean="0">
                <a:ln>
                  <a:noFill/>
                </a:ln>
                <a:solidFill>
                  <a:schemeClr val="tx1"/>
                </a:solidFill>
                <a:effectLst/>
                <a:uLnTx/>
                <a:uFillTx/>
                <a:latin typeface="+mn-lt"/>
                <a:ea typeface="+mn-ea"/>
                <a:cs typeface="+mn-cs"/>
              </a:rPr>
              <a:t>Iran</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Iran is affiliated with DUSS and a supporting member, but not yet a full member of the alliance.</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smtClean="0">
                <a:ln>
                  <a:noFill/>
                </a:ln>
                <a:solidFill>
                  <a:schemeClr val="tx1"/>
                </a:solidFill>
                <a:effectLst/>
                <a:uLnTx/>
                <a:uFillTx/>
                <a:latin typeface="+mn-lt"/>
                <a:ea typeface="+mn-ea"/>
                <a:cs typeface="+mn-cs"/>
              </a:rPr>
              <a:t>Libya</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Libya is affiliated with DUSS and a supporting member, but not yet a full member of the alliance.</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1" name="TekstSylinder 10"/>
          <p:cNvSpPr txBox="1"/>
          <p:nvPr/>
        </p:nvSpPr>
        <p:spPr>
          <a:xfrm>
            <a:off x="5643538" y="4572014"/>
            <a:ext cx="3500462" cy="430887"/>
          </a:xfrm>
          <a:prstGeom prst="rect">
            <a:avLst/>
          </a:prstGeom>
          <a:noFill/>
        </p:spPr>
        <p:txBody>
          <a:bodyPr wrap="square" rtlCol="0">
            <a:spAutoFit/>
          </a:bodyPr>
          <a:lstStyle/>
          <a:p>
            <a:r>
              <a:rPr lang="en-US" sz="700" dirty="0" smtClean="0"/>
              <a:t>Enemy: is actively opposed or hostile to CJTF and friendly forces. </a:t>
            </a:r>
          </a:p>
          <a:p>
            <a:r>
              <a:rPr lang="en-US" sz="700" dirty="0" smtClean="0"/>
              <a:t>Adversary: opponent in a contest, conflict, or dispute toward CJTF and friendly forces. </a:t>
            </a:r>
          </a:p>
          <a:p>
            <a:r>
              <a:rPr lang="en-US" sz="700" dirty="0" smtClean="0"/>
              <a:t>Neutral: not </a:t>
            </a:r>
            <a:r>
              <a:rPr lang="en-US" sz="800" dirty="0" smtClean="0"/>
              <a:t>supporting</a:t>
            </a:r>
            <a:r>
              <a:rPr lang="en-US" sz="700" dirty="0" smtClean="0"/>
              <a:t> or helping either side in a conflict, disagreement, etc.; impartial.</a:t>
            </a:r>
            <a:endParaRPr lang="nb-NO" sz="700" dirty="0"/>
          </a:p>
        </p:txBody>
      </p:sp>
    </p:spTree>
    <p:extLst>
      <p:ext uri="{BB962C8B-B14F-4D97-AF65-F5344CB8AC3E}">
        <p14:creationId xmlns:p14="http://schemas.microsoft.com/office/powerpoint/2010/main" xmlns="" val="3732348751"/>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457200" y="851053"/>
            <a:ext cx="4114800" cy="4176463"/>
          </a:xfrm>
        </p:spPr>
        <p:txBody>
          <a:bodyPr>
            <a:normAutofit/>
          </a:bodyPr>
          <a:lstStyle/>
          <a:p>
            <a:pPr marL="0" indent="0">
              <a:buNone/>
            </a:pPr>
            <a:r>
              <a:rPr lang="en-US" sz="1400" b="1" dirty="0" smtClean="0"/>
              <a:t>Lebanon</a:t>
            </a:r>
          </a:p>
          <a:p>
            <a:r>
              <a:rPr lang="en-US" sz="1100" dirty="0" smtClean="0"/>
              <a:t>Enjoys good relations with Syria</a:t>
            </a:r>
          </a:p>
          <a:p>
            <a:r>
              <a:rPr lang="en-US" sz="1100" dirty="0" smtClean="0"/>
              <a:t>Have had a neutral stance toward Israel the recent years.</a:t>
            </a:r>
          </a:p>
          <a:p>
            <a:r>
              <a:rPr lang="en-US" sz="1100" dirty="0" smtClean="0"/>
              <a:t>However, Hezbollah is based in Lebanon</a:t>
            </a:r>
            <a:endParaRPr lang="en-US" sz="1100" dirty="0"/>
          </a:p>
        </p:txBody>
      </p:sp>
      <p:sp>
        <p:nvSpPr>
          <p:cNvPr id="3" name="Tittel 2"/>
          <p:cNvSpPr>
            <a:spLocks noGrp="1"/>
          </p:cNvSpPr>
          <p:nvPr>
            <p:ph type="title"/>
          </p:nvPr>
        </p:nvSpPr>
        <p:spPr/>
        <p:txBody>
          <a:bodyPr/>
          <a:lstStyle/>
          <a:p>
            <a:r>
              <a:rPr lang="en-US" dirty="0" smtClean="0"/>
              <a:t>ACTORS - Neutral</a:t>
            </a:r>
            <a:endParaRPr lang="en-US" dirty="0"/>
          </a:p>
        </p:txBody>
      </p:sp>
      <p:sp>
        <p:nvSpPr>
          <p:cNvPr id="4" name="Plassholder for innhold 1"/>
          <p:cNvSpPr txBox="1">
            <a:spLocks/>
          </p:cNvSpPr>
          <p:nvPr/>
        </p:nvSpPr>
        <p:spPr>
          <a:xfrm>
            <a:off x="5029200" y="857238"/>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smtClean="0">
                <a:ln>
                  <a:noFill/>
                </a:ln>
                <a:solidFill>
                  <a:schemeClr val="tx1"/>
                </a:solidFill>
                <a:effectLst/>
                <a:uLnTx/>
                <a:uFillTx/>
                <a:latin typeface="+mn-lt"/>
                <a:ea typeface="+mn-ea"/>
                <a:cs typeface="+mn-cs"/>
              </a:rPr>
              <a:t>Jordan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1100" baseline="0" dirty="0" smtClean="0"/>
              <a:t>Jorda</a:t>
            </a:r>
            <a:r>
              <a:rPr lang="en-US" sz="1100" dirty="0" smtClean="0"/>
              <a:t>n have currently not taken any sides in the conflict and have expressed discontent with the Syrian invasion, but have not gone so far to condemn it, or to support CJTF operations.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100" b="0" i="0" u="none" strike="noStrike" kern="1200" cap="none" spc="0" normalizeH="0" baseline="0" noProof="0" dirty="0" smtClean="0">
              <a:ln>
                <a:noFill/>
              </a:ln>
              <a:solidFill>
                <a:schemeClr val="tx1"/>
              </a:solidFill>
              <a:effectLst/>
              <a:uLnTx/>
              <a:uFillTx/>
              <a:latin typeface="+mn-lt"/>
              <a:ea typeface="+mn-ea"/>
              <a:cs typeface="+mn-cs"/>
            </a:endParaRPr>
          </a:p>
          <a:p>
            <a:pPr lvl="0">
              <a:spcBef>
                <a:spcPct val="20000"/>
              </a:spcBef>
              <a:defRPr/>
            </a:pPr>
            <a:r>
              <a:rPr lang="en-US" sz="1200" b="1" dirty="0" smtClean="0"/>
              <a:t>Israel</a:t>
            </a:r>
          </a:p>
          <a:p>
            <a:pPr marL="342900" lvl="0" indent="-342900">
              <a:spcBef>
                <a:spcPct val="20000"/>
              </a:spcBef>
              <a:buFont typeface="Arial" pitchFamily="34" charset="0"/>
              <a:buChar char="•"/>
              <a:defRPr/>
            </a:pPr>
            <a:r>
              <a:rPr lang="en-US" sz="1050" dirty="0" smtClean="0"/>
              <a:t>The Israeli Defense Force (IDF) has been has been undergoing a slow transformation since the 2006 war in Lebanon. More effort spent on training for counter-guerrilla scenarios and reduced focus on large-scale combat scenarios as are expected against the Syrian armed forces.</a:t>
            </a:r>
          </a:p>
          <a:p>
            <a:pPr marL="342900" lvl="0" indent="-342900">
              <a:spcBef>
                <a:spcPct val="20000"/>
              </a:spcBef>
              <a:buFont typeface="Arial" pitchFamily="34" charset="0"/>
              <a:buChar char="•"/>
              <a:defRPr/>
            </a:pPr>
            <a:r>
              <a:rPr lang="en-US" sz="1050" dirty="0" smtClean="0"/>
              <a:t>Israeli air-force (IAF) have conducted a limited number of air attacks in Syria against strategic targets (Iranian targets and Syrian targets) the last decade.</a:t>
            </a:r>
          </a:p>
          <a:p>
            <a:pPr marL="342900" lvl="0" indent="-342900">
              <a:spcBef>
                <a:spcPct val="20000"/>
              </a:spcBef>
              <a:buFont typeface="Arial" pitchFamily="34" charset="0"/>
              <a:buChar char="•"/>
              <a:defRPr/>
            </a:pPr>
            <a:r>
              <a:rPr lang="en-US" sz="1050" dirty="0" smtClean="0"/>
              <a:t>Along the Lebanese border, the IDF is engaged in constantly high level of tension facing Hezbollah in Southern-Lebanon</a:t>
            </a:r>
          </a:p>
          <a:p>
            <a:pPr marL="342900" lvl="0" indent="-342900">
              <a:spcBef>
                <a:spcPct val="20000"/>
              </a:spcBef>
              <a:buFont typeface="Arial" pitchFamily="34" charset="0"/>
              <a:buChar char="•"/>
              <a:defRPr/>
            </a:pPr>
            <a:r>
              <a:rPr lang="en-US" sz="1050" dirty="0" smtClean="0"/>
              <a:t>Israel are diplomatically supporting the coalition</a:t>
            </a:r>
            <a:endParaRPr lang="en-US" sz="1000" dirty="0" smtClean="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05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xmlns="" val="373234875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457200" y="843558"/>
            <a:ext cx="4114800" cy="4176463"/>
          </a:xfrm>
        </p:spPr>
        <p:txBody>
          <a:bodyPr>
            <a:normAutofit/>
          </a:bodyPr>
          <a:lstStyle/>
          <a:p>
            <a:pPr marL="0" indent="0">
              <a:buNone/>
            </a:pPr>
            <a:r>
              <a:rPr lang="en-US" sz="1400" b="1" dirty="0"/>
              <a:t>Syria</a:t>
            </a:r>
          </a:p>
          <a:p>
            <a:r>
              <a:rPr lang="en-US" sz="1100" dirty="0" smtClean="0"/>
              <a:t>The Syrian leadership party has gone weaker in past months and is seeking to re-affirm itself as strong and aggressive by pursuing a militant stance.</a:t>
            </a:r>
          </a:p>
          <a:p>
            <a:r>
              <a:rPr lang="en-US" sz="1100" dirty="0" smtClean="0"/>
              <a:t>With intent to gain access to more economical assets and becoming a dominant , regional superpower, Syria set an ambitious goal to launch a major military campaign against its historical enemy in Turkey.</a:t>
            </a:r>
          </a:p>
          <a:p>
            <a:r>
              <a:rPr lang="en-US" sz="1100" dirty="0" smtClean="0"/>
              <a:t>This approach become more appealing with the US being occupied with its conflict with China and lack of apparent interest in Middle-East affairs</a:t>
            </a:r>
          </a:p>
          <a:p>
            <a:r>
              <a:rPr lang="en-US" sz="1100" dirty="0" smtClean="0"/>
              <a:t>In the recent years, Syria has been hosting large numbers of foreign military units:</a:t>
            </a:r>
          </a:p>
          <a:p>
            <a:pPr lvl="1"/>
            <a:r>
              <a:rPr lang="en-US" sz="1100" dirty="0" smtClean="0"/>
              <a:t>Russian air force has been staging in Syrian airbases as part of a strategic agreement of providing Russia with a naval base and part of a airfield</a:t>
            </a:r>
          </a:p>
          <a:p>
            <a:pPr lvl="1"/>
            <a:r>
              <a:rPr lang="en-US" sz="1100" dirty="0"/>
              <a:t>Iranian revolutionary guards are very active in establishing bases to be used for possible operations against Israel in the event of a conflict between the two countries. Those bases and efforts have been the targets of numerous air raids by Israeli air force.</a:t>
            </a:r>
          </a:p>
        </p:txBody>
      </p:sp>
      <p:sp>
        <p:nvSpPr>
          <p:cNvPr id="3" name="Tittel 2"/>
          <p:cNvSpPr>
            <a:spLocks noGrp="1"/>
          </p:cNvSpPr>
          <p:nvPr>
            <p:ph type="title"/>
          </p:nvPr>
        </p:nvSpPr>
        <p:spPr/>
        <p:txBody>
          <a:bodyPr/>
          <a:lstStyle/>
          <a:p>
            <a:r>
              <a:rPr lang="en-US" smtClean="0"/>
              <a:t>ACTORS - Adversaries</a:t>
            </a:r>
            <a:endParaRPr lang="en-US"/>
          </a:p>
        </p:txBody>
      </p:sp>
    </p:spTree>
    <p:extLst>
      <p:ext uri="{BB962C8B-B14F-4D97-AF65-F5344CB8AC3E}">
        <p14:creationId xmlns:p14="http://schemas.microsoft.com/office/powerpoint/2010/main" xmlns="" val="336450994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457200" y="858548"/>
            <a:ext cx="4114800" cy="4176463"/>
          </a:xfrm>
        </p:spPr>
        <p:txBody>
          <a:bodyPr>
            <a:noAutofit/>
          </a:bodyPr>
          <a:lstStyle/>
          <a:p>
            <a:pPr marL="0" indent="0">
              <a:buNone/>
            </a:pPr>
            <a:r>
              <a:rPr lang="en-US" sz="1400" b="1" dirty="0" smtClean="0"/>
              <a:t>Iran</a:t>
            </a:r>
          </a:p>
          <a:p>
            <a:pPr marL="0" indent="0">
              <a:buNone/>
            </a:pPr>
            <a:r>
              <a:rPr lang="en-US" sz="1100" dirty="0" smtClean="0"/>
              <a:t>Iran also </a:t>
            </a:r>
            <a:r>
              <a:rPr lang="en-US" sz="1100" dirty="0"/>
              <a:t>seeks to increase its influence in the region. Iran aspires to achieve a status of dominant </a:t>
            </a:r>
            <a:r>
              <a:rPr lang="en-US" sz="1100" dirty="0" smtClean="0"/>
              <a:t>power. Iran invests effort in building capabilities against Israel in the following areas:</a:t>
            </a:r>
          </a:p>
          <a:p>
            <a:pPr marL="457200" indent="-457200">
              <a:buAutoNum type="arabicParenR"/>
            </a:pPr>
            <a:r>
              <a:rPr lang="en-US" sz="1100" dirty="0" smtClean="0"/>
              <a:t>Build deterrence </a:t>
            </a:r>
            <a:r>
              <a:rPr lang="en-US" sz="1100" dirty="0"/>
              <a:t>against Israel by staging forces close to Israeli border. Such force can include ballistic missiles as well as militants which would can be used to retaliate against </a:t>
            </a:r>
            <a:r>
              <a:rPr lang="en-US" sz="1100" dirty="0" smtClean="0"/>
              <a:t>Israel</a:t>
            </a:r>
          </a:p>
          <a:p>
            <a:pPr marL="457200" indent="-457200">
              <a:buAutoNum type="arabicParenR"/>
            </a:pPr>
            <a:r>
              <a:rPr lang="en-US" sz="1100" dirty="0" smtClean="0"/>
              <a:t>Supporting Hezbollah </a:t>
            </a:r>
            <a:r>
              <a:rPr lang="en-US" sz="1100" dirty="0"/>
              <a:t>in military equipment, training camps and funding to be used as an additional </a:t>
            </a:r>
            <a:r>
              <a:rPr lang="en-US" sz="1100" dirty="0" smtClean="0"/>
              <a:t>deterrence </a:t>
            </a:r>
            <a:r>
              <a:rPr lang="en-US" sz="1100" dirty="0"/>
              <a:t>tool against </a:t>
            </a:r>
            <a:r>
              <a:rPr lang="en-US" sz="1100" dirty="0" smtClean="0"/>
              <a:t>Israel</a:t>
            </a:r>
          </a:p>
          <a:p>
            <a:pPr marL="457200" indent="-457200">
              <a:buAutoNum type="arabicParenR"/>
            </a:pPr>
            <a:endParaRPr lang="en-US" sz="1100" dirty="0"/>
          </a:p>
          <a:p>
            <a:pPr marL="0" indent="0">
              <a:buNone/>
            </a:pPr>
            <a:r>
              <a:rPr lang="en-US" sz="1100" b="1" dirty="0" smtClean="0"/>
              <a:t>Hezbollah</a:t>
            </a:r>
          </a:p>
          <a:p>
            <a:pPr marL="0" indent="0">
              <a:buNone/>
            </a:pPr>
            <a:r>
              <a:rPr lang="en-US" sz="1100" dirty="0" smtClean="0"/>
              <a:t>Hezbollah is </a:t>
            </a:r>
            <a:r>
              <a:rPr lang="en-US" sz="1100" dirty="0"/>
              <a:t>maintaining presence in Southern Lebanon and in the Syrian side of the Golan-Heights to inflict pressure on Israel and deter against possible Israeli incursions into Lebanon (Although not initiating escalation of the situation without specific instructions of support from Iran)</a:t>
            </a:r>
          </a:p>
        </p:txBody>
      </p:sp>
      <p:sp>
        <p:nvSpPr>
          <p:cNvPr id="3" name="Tittel 2"/>
          <p:cNvSpPr>
            <a:spLocks noGrp="1"/>
          </p:cNvSpPr>
          <p:nvPr>
            <p:ph type="title"/>
          </p:nvPr>
        </p:nvSpPr>
        <p:spPr>
          <a:xfrm>
            <a:off x="755576" y="0"/>
            <a:ext cx="8373616" cy="648073"/>
          </a:xfrm>
        </p:spPr>
        <p:txBody>
          <a:bodyPr/>
          <a:lstStyle/>
          <a:p>
            <a:r>
              <a:rPr lang="en-US" dirty="0" smtClean="0"/>
              <a:t>ACTORS – Adversaries</a:t>
            </a:r>
            <a:endParaRPr lang="en-US" dirty="0"/>
          </a:p>
        </p:txBody>
      </p:sp>
      <p:sp>
        <p:nvSpPr>
          <p:cNvPr id="5" name="Plassholder for innhold 1"/>
          <p:cNvSpPr txBox="1">
            <a:spLocks/>
          </p:cNvSpPr>
          <p:nvPr/>
        </p:nvSpPr>
        <p:spPr>
          <a:xfrm>
            <a:off x="5029200" y="857238"/>
            <a:ext cx="4114800" cy="4176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smtClean="0">
                <a:ln>
                  <a:noFill/>
                </a:ln>
                <a:solidFill>
                  <a:schemeClr val="tx1"/>
                </a:solidFill>
                <a:effectLst/>
                <a:uLnTx/>
                <a:uFillTx/>
                <a:latin typeface="+mn-lt"/>
                <a:ea typeface="+mn-ea"/>
                <a:cs typeface="+mn-cs"/>
              </a:rPr>
              <a:t>Russia</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0" i="0" u="none" strike="noStrike" kern="1200" cap="none" spc="0" normalizeH="0" baseline="0" noProof="0" dirty="0" smtClean="0">
                <a:ln>
                  <a:noFill/>
                </a:ln>
                <a:solidFill>
                  <a:schemeClr val="tx1"/>
                </a:solidFill>
                <a:effectLst/>
                <a:uLnTx/>
                <a:uFillTx/>
                <a:latin typeface="+mn-lt"/>
                <a:ea typeface="+mn-ea"/>
                <a:cs typeface="+mn-cs"/>
              </a:rPr>
              <a:t>Russia has its strategic interests in Syria:</a:t>
            </a:r>
          </a:p>
          <a:p>
            <a:pPr marL="457200" marR="0" lvl="0" indent="-457200" algn="l" defTabSz="914400" rtl="0" eaLnBrk="1" fontAlgn="auto" latinLnBrk="0" hangingPunct="1">
              <a:lnSpc>
                <a:spcPct val="100000"/>
              </a:lnSpc>
              <a:spcBef>
                <a:spcPct val="20000"/>
              </a:spcBef>
              <a:spcAft>
                <a:spcPts val="0"/>
              </a:spcAft>
              <a:buClrTx/>
              <a:buSzTx/>
              <a:buFont typeface="Arial" pitchFamily="34" charset="0"/>
              <a:buAutoNum type="arabicParenR"/>
              <a:tabLst/>
              <a:defRPr/>
            </a:pPr>
            <a:r>
              <a:rPr kumimoji="0" lang="en-US" sz="1100" b="0" i="0" u="none" strike="noStrike" kern="1200" cap="none" spc="0" normalizeH="0" baseline="0" noProof="0" dirty="0" smtClean="0">
                <a:ln>
                  <a:noFill/>
                </a:ln>
                <a:solidFill>
                  <a:schemeClr val="tx1"/>
                </a:solidFill>
                <a:effectLst/>
                <a:uLnTx/>
                <a:uFillTx/>
                <a:latin typeface="+mn-lt"/>
                <a:ea typeface="+mn-ea"/>
                <a:cs typeface="+mn-cs"/>
              </a:rPr>
              <a:t>The TARTUS naval base (Russian's only major port in the Eastern Mediterranean) operated by Russian personnel (advisors and fleet shipyard) and defended by SAM units manned by Russian servicemen.</a:t>
            </a:r>
          </a:p>
          <a:p>
            <a:pPr marL="457200" marR="0" lvl="0" indent="-457200" algn="l" defTabSz="914400" rtl="0" eaLnBrk="1" fontAlgn="auto" latinLnBrk="0" hangingPunct="1">
              <a:lnSpc>
                <a:spcPct val="100000"/>
              </a:lnSpc>
              <a:spcBef>
                <a:spcPct val="20000"/>
              </a:spcBef>
              <a:spcAft>
                <a:spcPts val="0"/>
              </a:spcAft>
              <a:buClrTx/>
              <a:buSzTx/>
              <a:buFont typeface="Arial" pitchFamily="34" charset="0"/>
              <a:buAutoNum type="arabicParenR"/>
              <a:tabLst/>
              <a:defRPr/>
            </a:pPr>
            <a:r>
              <a:rPr kumimoji="0" lang="en-US" sz="1100" b="0" i="0" u="none" strike="noStrike" kern="1200" cap="none" spc="0" normalizeH="0" baseline="0" noProof="0" dirty="0" smtClean="0">
                <a:ln>
                  <a:noFill/>
                </a:ln>
                <a:solidFill>
                  <a:schemeClr val="tx1"/>
                </a:solidFill>
                <a:effectLst/>
                <a:uLnTx/>
                <a:uFillTx/>
                <a:latin typeface="+mn-lt"/>
                <a:ea typeface="+mn-ea"/>
                <a:cs typeface="+mn-cs"/>
              </a:rPr>
              <a:t>The presence of military advisors and aerial assets used for infliction of power and influence in the Middle East</a:t>
            </a:r>
          </a:p>
          <a:p>
            <a:pPr marL="457200" marR="0" lvl="0" indent="-457200" algn="l" defTabSz="914400" rtl="0" eaLnBrk="1" fontAlgn="auto" latinLnBrk="0" hangingPunct="1">
              <a:lnSpc>
                <a:spcPct val="100000"/>
              </a:lnSpc>
              <a:spcBef>
                <a:spcPct val="20000"/>
              </a:spcBef>
              <a:spcAft>
                <a:spcPts val="0"/>
              </a:spcAft>
              <a:buClrTx/>
              <a:buSzTx/>
              <a:buFont typeface="Arial" pitchFamily="34" charset="0"/>
              <a:buAutoNum type="arabicParenR"/>
              <a:tabLst/>
              <a:defRPr/>
            </a:pPr>
            <a:r>
              <a:rPr lang="en-US" sz="1100" dirty="0" err="1" smtClean="0"/>
              <a:t>Bassel</a:t>
            </a:r>
            <a:r>
              <a:rPr lang="en-US" sz="1100" dirty="0" smtClean="0"/>
              <a:t>  Al-Assad Airport is the airbase used for Russian operations in the middle east. The last months there have only been sporadic Russian activity at the base.</a:t>
            </a:r>
          </a:p>
          <a:p>
            <a:pPr marL="457200" marR="0" lvl="0" indent="-457200" algn="l" defTabSz="914400" rtl="0" eaLnBrk="1" fontAlgn="auto" latinLnBrk="0" hangingPunct="1">
              <a:lnSpc>
                <a:spcPct val="100000"/>
              </a:lnSpc>
              <a:spcBef>
                <a:spcPct val="20000"/>
              </a:spcBef>
              <a:spcAft>
                <a:spcPts val="0"/>
              </a:spcAft>
              <a:buClrTx/>
              <a:buSzTx/>
              <a:buFont typeface="Arial" pitchFamily="34" charset="0"/>
              <a:buAutoNum type="arabicParenR"/>
              <a:tabLst/>
              <a:defRPr/>
            </a:pPr>
            <a:endParaRPr kumimoji="0" lang="en-US" sz="1100" b="0"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defRPr/>
            </a:pPr>
            <a:r>
              <a:rPr lang="en-US" sz="1400" b="1" dirty="0" smtClean="0"/>
              <a:t>China</a:t>
            </a:r>
          </a:p>
          <a:p>
            <a:pPr>
              <a:spcBef>
                <a:spcPct val="20000"/>
              </a:spcBef>
              <a:defRPr/>
            </a:pPr>
            <a:r>
              <a:rPr lang="en-US" sz="1100" dirty="0" smtClean="0"/>
              <a:t>Currently unknown if China have any interest in the campaign in Syria. However, likely that CHINA will use any mean necessary to undermine coalition effort throughout the world</a:t>
            </a:r>
          </a:p>
        </p:txBody>
      </p:sp>
    </p:spTree>
    <p:extLst>
      <p:ext uri="{BB962C8B-B14F-4D97-AF65-F5344CB8AC3E}">
        <p14:creationId xmlns:p14="http://schemas.microsoft.com/office/powerpoint/2010/main" xmlns="" val="2518501864"/>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286380" cy="4176463"/>
          </a:xfrm>
        </p:spPr>
        <p:txBody>
          <a:bodyPr>
            <a:normAutofit lnSpcReduction="10000"/>
          </a:bodyPr>
          <a:lstStyle/>
          <a:p>
            <a:pPr>
              <a:buNone/>
            </a:pPr>
            <a:r>
              <a:rPr lang="en-US" sz="1200" b="1" smtClean="0"/>
              <a:t>Europe:</a:t>
            </a:r>
          </a:p>
          <a:p>
            <a:r>
              <a:rPr lang="en-US" sz="1200" smtClean="0"/>
              <a:t>Russia have been threatening to invade Baltic countries as a response to NATO actions. NATO have deployed forces to the Baltic to reinforce the country and deter a Russian attack.  </a:t>
            </a:r>
          </a:p>
          <a:p>
            <a:pPr>
              <a:buNone/>
            </a:pPr>
            <a:endParaRPr lang="en-US" sz="1200" smtClean="0"/>
          </a:p>
          <a:p>
            <a:pPr>
              <a:buNone/>
            </a:pPr>
            <a:r>
              <a:rPr lang="en-US" sz="1200" b="1" smtClean="0"/>
              <a:t>Asia:</a:t>
            </a:r>
          </a:p>
          <a:p>
            <a:pPr algn="just"/>
            <a:r>
              <a:rPr lang="en-US" sz="1200" smtClean="0"/>
              <a:t>After months of deteriorating in relations between US and China, the situation escalated a few weeks ago with  fighting breaking out between Chinese and US fleets in the South China Sea.</a:t>
            </a:r>
          </a:p>
          <a:p>
            <a:pPr algn="just"/>
            <a:r>
              <a:rPr lang="en-US" sz="1200" smtClean="0"/>
              <a:t>While both sides are trying to contain the conflict and prevent it from escalating, both China and the US has been reinforcing their bases in the region.</a:t>
            </a:r>
          </a:p>
          <a:p>
            <a:pPr algn="just"/>
            <a:r>
              <a:rPr lang="en-US" sz="1200" smtClean="0"/>
              <a:t>Russia has declared its full support in Chinese territorial claims and condemned US "Western intervention in Asia's affairs“</a:t>
            </a:r>
          </a:p>
          <a:p>
            <a:pPr algn="just"/>
            <a:r>
              <a:rPr lang="en-US" sz="1200" smtClean="0"/>
              <a:t>As of this time there's no clear end to the conflict and we can expect the US to focus its attention - both in the diplomatic arena as well as the prioritization of military and economical assets - in South-East Asia rather than the Middle-East.</a:t>
            </a:r>
          </a:p>
          <a:p>
            <a:pPr>
              <a:buNone/>
            </a:pPr>
            <a:endParaRPr lang="en-US" sz="1200" b="1" smtClean="0"/>
          </a:p>
          <a:p>
            <a:pPr>
              <a:buNone/>
            </a:pPr>
            <a:r>
              <a:rPr lang="en-US" sz="1200" b="1" smtClean="0"/>
              <a:t>Diplomatic:</a:t>
            </a:r>
          </a:p>
          <a:p>
            <a:r>
              <a:rPr lang="en-US" sz="1200" smtClean="0"/>
              <a:t>Due to the current situation in Europe and Asia, Russia and China are boycotting the United Nations Security Council.</a:t>
            </a:r>
            <a:endParaRPr lang="en-US" sz="1000" smtClean="0"/>
          </a:p>
          <a:p>
            <a:pPr lvl="1"/>
            <a:endParaRPr lang="en-US" sz="1000" smtClean="0"/>
          </a:p>
          <a:p>
            <a:endParaRPr lang="en-US" sz="1200" smtClean="0"/>
          </a:p>
        </p:txBody>
      </p:sp>
      <p:sp>
        <p:nvSpPr>
          <p:cNvPr id="3" name="Tittel 2"/>
          <p:cNvSpPr>
            <a:spLocks noGrp="1"/>
          </p:cNvSpPr>
          <p:nvPr>
            <p:ph type="title"/>
          </p:nvPr>
        </p:nvSpPr>
        <p:spPr/>
        <p:txBody>
          <a:bodyPr/>
          <a:lstStyle/>
          <a:p>
            <a:r>
              <a:rPr lang="en-US" smtClean="0"/>
              <a:t>GLOBAL SITUATION</a:t>
            </a:r>
            <a:endParaRPr lang="en-US"/>
          </a:p>
        </p:txBody>
      </p:sp>
      <p:pic>
        <p:nvPicPr>
          <p:cNvPr id="36866" name="Picture 2"/>
          <p:cNvPicPr>
            <a:picLocks noChangeAspect="1" noChangeArrowheads="1"/>
          </p:cNvPicPr>
          <p:nvPr/>
        </p:nvPicPr>
        <p:blipFill>
          <a:blip r:embed="rId2" cstate="print"/>
          <a:srcRect l="16285" r="2090"/>
          <a:stretch>
            <a:fillRect/>
          </a:stretch>
        </p:blipFill>
        <p:spPr bwMode="auto">
          <a:xfrm>
            <a:off x="5460865" y="1285866"/>
            <a:ext cx="3683135" cy="2651127"/>
          </a:xfrm>
          <a:prstGeom prst="rect">
            <a:avLst/>
          </a:prstGeom>
          <a:noFill/>
          <a:ln w="9525">
            <a:noFill/>
            <a:miter lim="800000"/>
            <a:headEnd/>
            <a:tailEnd/>
          </a:ln>
          <a:effectLst/>
        </p:spPr>
      </p:pic>
      <p:sp>
        <p:nvSpPr>
          <p:cNvPr id="11" name="Ellipse 10"/>
          <p:cNvSpPr/>
          <p:nvPr/>
        </p:nvSpPr>
        <p:spPr>
          <a:xfrm>
            <a:off x="8358214" y="2714626"/>
            <a:ext cx="571504" cy="5000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rot="19629618">
            <a:off x="6536986" y="1774850"/>
            <a:ext cx="285752" cy="2143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kstSylinder 12"/>
          <p:cNvSpPr txBox="1"/>
          <p:nvPr/>
        </p:nvSpPr>
        <p:spPr>
          <a:xfrm>
            <a:off x="5715008" y="1000114"/>
            <a:ext cx="928694" cy="246221"/>
          </a:xfrm>
          <a:prstGeom prst="rect">
            <a:avLst/>
          </a:prstGeom>
          <a:solidFill>
            <a:schemeClr val="bg1">
              <a:alpha val="30000"/>
            </a:schemeClr>
          </a:solidFill>
          <a:ln w="6350">
            <a:solidFill>
              <a:schemeClr val="tx1"/>
            </a:solidFill>
          </a:ln>
        </p:spPr>
        <p:txBody>
          <a:bodyPr wrap="square" rtlCol="0">
            <a:spAutoFit/>
          </a:bodyPr>
          <a:lstStyle/>
          <a:p>
            <a:pPr algn="ctr"/>
            <a:r>
              <a:rPr lang="en-US" sz="1000" smtClean="0"/>
              <a:t>BALTIC</a:t>
            </a:r>
            <a:endParaRPr lang="en-US" sz="1000"/>
          </a:p>
        </p:txBody>
      </p:sp>
      <p:cxnSp>
        <p:nvCxnSpPr>
          <p:cNvPr id="15" name="Rett pil 14"/>
          <p:cNvCxnSpPr>
            <a:stCxn id="13" idx="2"/>
            <a:endCxn id="12" idx="0"/>
          </p:cNvCxnSpPr>
          <p:nvPr/>
        </p:nvCxnSpPr>
        <p:spPr>
          <a:xfrm rot="16200000" flipH="1">
            <a:off x="6127733" y="1297956"/>
            <a:ext cx="545640" cy="44239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kstSylinder 15"/>
          <p:cNvSpPr txBox="1"/>
          <p:nvPr/>
        </p:nvSpPr>
        <p:spPr>
          <a:xfrm>
            <a:off x="7786710" y="928676"/>
            <a:ext cx="1143008" cy="246221"/>
          </a:xfrm>
          <a:prstGeom prst="rect">
            <a:avLst/>
          </a:prstGeom>
          <a:solidFill>
            <a:schemeClr val="bg1">
              <a:alpha val="30000"/>
            </a:schemeClr>
          </a:solidFill>
          <a:ln w="6350">
            <a:solidFill>
              <a:schemeClr val="tx1"/>
            </a:solidFill>
          </a:ln>
        </p:spPr>
        <p:txBody>
          <a:bodyPr wrap="square" rtlCol="0">
            <a:spAutoFit/>
          </a:bodyPr>
          <a:lstStyle/>
          <a:p>
            <a:pPr algn="ctr"/>
            <a:r>
              <a:rPr lang="en-US" sz="1000" smtClean="0"/>
              <a:t>SOUTH CHINA SEA</a:t>
            </a:r>
            <a:endParaRPr lang="en-US" sz="1000"/>
          </a:p>
        </p:txBody>
      </p:sp>
      <p:cxnSp>
        <p:nvCxnSpPr>
          <p:cNvPr id="17" name="Rett pil 16"/>
          <p:cNvCxnSpPr>
            <a:stCxn id="16" idx="2"/>
            <a:endCxn id="11" idx="0"/>
          </p:cNvCxnSpPr>
          <p:nvPr/>
        </p:nvCxnSpPr>
        <p:spPr>
          <a:xfrm rot="16200000" flipH="1">
            <a:off x="7731226" y="1801885"/>
            <a:ext cx="1539729" cy="28575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Ellipse 13"/>
          <p:cNvSpPr/>
          <p:nvPr/>
        </p:nvSpPr>
        <p:spPr>
          <a:xfrm rot="19629618">
            <a:off x="6393227" y="2632107"/>
            <a:ext cx="285752" cy="2143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kstSylinder 17"/>
          <p:cNvSpPr txBox="1"/>
          <p:nvPr/>
        </p:nvSpPr>
        <p:spPr>
          <a:xfrm>
            <a:off x="7429520" y="3929072"/>
            <a:ext cx="1714480" cy="246221"/>
          </a:xfrm>
          <a:prstGeom prst="rect">
            <a:avLst/>
          </a:prstGeom>
          <a:solidFill>
            <a:schemeClr val="bg1">
              <a:alpha val="30000"/>
            </a:schemeClr>
          </a:solidFill>
          <a:ln w="6350">
            <a:solidFill>
              <a:schemeClr val="tx1"/>
            </a:solidFill>
          </a:ln>
        </p:spPr>
        <p:txBody>
          <a:bodyPr wrap="square" rtlCol="0">
            <a:spAutoFit/>
          </a:bodyPr>
          <a:lstStyle/>
          <a:p>
            <a:pPr algn="ctr"/>
            <a:r>
              <a:rPr lang="en-US" sz="1000" smtClean="0"/>
              <a:t>OPAR AREA OF OPERATIONS</a:t>
            </a:r>
            <a:endParaRPr lang="en-US" sz="1000"/>
          </a:p>
        </p:txBody>
      </p:sp>
      <p:cxnSp>
        <p:nvCxnSpPr>
          <p:cNvPr id="19" name="Rett pil 18"/>
          <p:cNvCxnSpPr>
            <a:stCxn id="18" idx="0"/>
            <a:endCxn id="14" idx="4"/>
          </p:cNvCxnSpPr>
          <p:nvPr/>
        </p:nvCxnSpPr>
        <p:spPr>
          <a:xfrm rot="16200000" flipV="1">
            <a:off x="6890599" y="2532910"/>
            <a:ext cx="1099776" cy="169254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kstSylinder 23"/>
          <p:cNvSpPr txBox="1"/>
          <p:nvPr/>
        </p:nvSpPr>
        <p:spPr>
          <a:xfrm>
            <a:off x="5429256" y="4295015"/>
            <a:ext cx="3714744" cy="646331"/>
          </a:xfrm>
          <a:prstGeom prst="rect">
            <a:avLst/>
          </a:prstGeom>
          <a:noFill/>
        </p:spPr>
        <p:txBody>
          <a:bodyPr wrap="square" rtlCol="0">
            <a:spAutoFit/>
          </a:bodyPr>
          <a:lstStyle/>
          <a:p>
            <a:pPr>
              <a:buNone/>
            </a:pPr>
            <a:r>
              <a:rPr lang="en-US" sz="1200" b="1" smtClean="0"/>
              <a:t>Middle East (OPAR Area of Operations)</a:t>
            </a:r>
          </a:p>
          <a:p>
            <a:pPr marL="90488" indent="-90488">
              <a:buFont typeface="Arial" pitchFamily="34" charset="0"/>
              <a:buChar char="•"/>
              <a:tabLst>
                <a:tab pos="90488" algn="l"/>
              </a:tabLst>
            </a:pPr>
            <a:r>
              <a:rPr lang="en-US" sz="1200" smtClean="0"/>
              <a:t>      See next slides</a:t>
            </a:r>
          </a:p>
          <a:p>
            <a:endParaRPr lang="en-US" sz="1200" smtClean="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srcRect/>
          <a:stretch>
            <a:fillRect/>
          </a:stretch>
        </p:blipFill>
        <p:spPr bwMode="auto">
          <a:xfrm>
            <a:off x="785786" y="714362"/>
            <a:ext cx="7215238" cy="4145980"/>
          </a:xfrm>
          <a:prstGeom prst="rect">
            <a:avLst/>
          </a:prstGeom>
          <a:noFill/>
          <a:ln w="3175">
            <a:solidFill>
              <a:schemeClr val="tx1"/>
            </a:solidFill>
          </a:ln>
          <a:effectLst>
            <a:outerShdw blurRad="50800" dist="38100" dir="2700000" algn="tl" rotWithShape="0">
              <a:prstClr val="black">
                <a:alpha val="40000"/>
              </a:prstClr>
            </a:outerShdw>
          </a:effectLst>
        </p:spPr>
      </p:pic>
      <p:sp>
        <p:nvSpPr>
          <p:cNvPr id="3" name="Tittel 2"/>
          <p:cNvSpPr>
            <a:spLocks noGrp="1"/>
          </p:cNvSpPr>
          <p:nvPr>
            <p:ph type="title"/>
          </p:nvPr>
        </p:nvSpPr>
        <p:spPr/>
        <p:txBody>
          <a:bodyPr/>
          <a:lstStyle/>
          <a:p>
            <a:r>
              <a:rPr lang="en-US" dirty="0" smtClean="0"/>
              <a:t>LOCATIONS</a:t>
            </a:r>
            <a:endParaRPr lang="en-US" dirty="0"/>
          </a:p>
        </p:txBody>
      </p:sp>
      <p:pic>
        <p:nvPicPr>
          <p:cNvPr id="1027" name="Picture 3" descr="D:\GIT PROJECTS\OPAT-background\Democratic Republik of  Kambiland - DRK.png"/>
          <p:cNvPicPr>
            <a:picLocks noChangeAspect="1" noChangeArrowheads="1"/>
          </p:cNvPicPr>
          <p:nvPr/>
        </p:nvPicPr>
        <p:blipFill>
          <a:blip r:embed="rId3" cstate="print"/>
          <a:srcRect/>
          <a:stretch>
            <a:fillRect/>
          </a:stretch>
        </p:blipFill>
        <p:spPr bwMode="auto">
          <a:xfrm>
            <a:off x="5827542" y="4254480"/>
            <a:ext cx="428628" cy="285752"/>
          </a:xfrm>
          <a:prstGeom prst="rect">
            <a:avLst/>
          </a:prstGeom>
          <a:noFill/>
          <a:ln w="3175">
            <a:solidFill>
              <a:schemeClr val="tx1"/>
            </a:solidFill>
          </a:ln>
        </p:spPr>
      </p:pic>
      <p:pic>
        <p:nvPicPr>
          <p:cNvPr id="1028" name="Picture 4" descr="D:\GIT PROJECTS\OPAT-background\Socialist Republic of Notia - SRN.png"/>
          <p:cNvPicPr>
            <a:picLocks noChangeAspect="1" noChangeArrowheads="1"/>
          </p:cNvPicPr>
          <p:nvPr/>
        </p:nvPicPr>
        <p:blipFill>
          <a:blip r:embed="rId4" cstate="print"/>
          <a:srcRect/>
          <a:stretch>
            <a:fillRect/>
          </a:stretch>
        </p:blipFill>
        <p:spPr bwMode="auto">
          <a:xfrm>
            <a:off x="5990966" y="2857502"/>
            <a:ext cx="428628" cy="285752"/>
          </a:xfrm>
          <a:prstGeom prst="rect">
            <a:avLst/>
          </a:prstGeom>
          <a:noFill/>
          <a:ln w="3175">
            <a:solidFill>
              <a:schemeClr val="tx1"/>
            </a:solidFill>
          </a:ln>
        </p:spPr>
      </p:pic>
      <p:sp>
        <p:nvSpPr>
          <p:cNvPr id="8" name="TekstSylinder 7"/>
          <p:cNvSpPr txBox="1"/>
          <p:nvPr/>
        </p:nvSpPr>
        <p:spPr>
          <a:xfrm>
            <a:off x="3214678" y="2071684"/>
            <a:ext cx="1214446" cy="307777"/>
          </a:xfrm>
          <a:prstGeom prst="rect">
            <a:avLst/>
          </a:prstGeom>
          <a:noFill/>
        </p:spPr>
        <p:txBody>
          <a:bodyPr wrap="square" rtlCol="0">
            <a:spAutoFit/>
          </a:bodyPr>
          <a:lstStyle/>
          <a:p>
            <a:r>
              <a:rPr lang="nb-NO" sz="1400" dirty="0" smtClean="0"/>
              <a:t>NORWAY</a:t>
            </a:r>
            <a:endParaRPr lang="nb-NO" sz="1400" dirty="0"/>
          </a:p>
        </p:txBody>
      </p:sp>
      <p:sp>
        <p:nvSpPr>
          <p:cNvPr id="9" name="TekstSylinder 8"/>
          <p:cNvSpPr txBox="1"/>
          <p:nvPr/>
        </p:nvSpPr>
        <p:spPr>
          <a:xfrm>
            <a:off x="3071802" y="3000378"/>
            <a:ext cx="1214446" cy="307777"/>
          </a:xfrm>
          <a:prstGeom prst="rect">
            <a:avLst/>
          </a:prstGeom>
          <a:noFill/>
        </p:spPr>
        <p:txBody>
          <a:bodyPr wrap="square" rtlCol="0">
            <a:spAutoFit/>
          </a:bodyPr>
          <a:lstStyle/>
          <a:p>
            <a:r>
              <a:rPr lang="nb-NO" sz="1400" dirty="0" smtClean="0"/>
              <a:t>SWEDEN</a:t>
            </a:r>
            <a:endParaRPr lang="nb-NO" sz="1400" dirty="0"/>
          </a:p>
        </p:txBody>
      </p:sp>
      <p:sp>
        <p:nvSpPr>
          <p:cNvPr id="10" name="TekstSylinder 9"/>
          <p:cNvSpPr txBox="1"/>
          <p:nvPr/>
        </p:nvSpPr>
        <p:spPr>
          <a:xfrm>
            <a:off x="4000496" y="3000378"/>
            <a:ext cx="1214446" cy="307777"/>
          </a:xfrm>
          <a:prstGeom prst="rect">
            <a:avLst/>
          </a:prstGeom>
          <a:noFill/>
        </p:spPr>
        <p:txBody>
          <a:bodyPr wrap="square" rtlCol="0">
            <a:spAutoFit/>
          </a:bodyPr>
          <a:lstStyle/>
          <a:p>
            <a:r>
              <a:rPr lang="nb-NO" sz="1400" dirty="0" smtClean="0"/>
              <a:t>FINLAND</a:t>
            </a:r>
            <a:endParaRPr lang="nb-NO" sz="1400" dirty="0"/>
          </a:p>
        </p:txBody>
      </p:sp>
      <p:sp>
        <p:nvSpPr>
          <p:cNvPr id="11" name="TekstSylinder 10"/>
          <p:cNvSpPr txBox="1"/>
          <p:nvPr/>
        </p:nvSpPr>
        <p:spPr>
          <a:xfrm>
            <a:off x="5541790" y="3968728"/>
            <a:ext cx="1214446" cy="307777"/>
          </a:xfrm>
          <a:prstGeom prst="rect">
            <a:avLst/>
          </a:prstGeom>
          <a:noFill/>
        </p:spPr>
        <p:txBody>
          <a:bodyPr wrap="square" rtlCol="0">
            <a:spAutoFit/>
          </a:bodyPr>
          <a:lstStyle/>
          <a:p>
            <a:r>
              <a:rPr lang="nb-NO" sz="1400" dirty="0" smtClean="0"/>
              <a:t>KAMBILAND</a:t>
            </a:r>
            <a:endParaRPr lang="nb-NO" sz="1400" dirty="0"/>
          </a:p>
        </p:txBody>
      </p:sp>
      <p:sp>
        <p:nvSpPr>
          <p:cNvPr id="12" name="TekstSylinder 11"/>
          <p:cNvSpPr txBox="1"/>
          <p:nvPr/>
        </p:nvSpPr>
        <p:spPr>
          <a:xfrm>
            <a:off x="5857884" y="2571750"/>
            <a:ext cx="714380" cy="307777"/>
          </a:xfrm>
          <a:prstGeom prst="rect">
            <a:avLst/>
          </a:prstGeom>
          <a:noFill/>
        </p:spPr>
        <p:txBody>
          <a:bodyPr wrap="square" rtlCol="0">
            <a:spAutoFit/>
          </a:bodyPr>
          <a:lstStyle/>
          <a:p>
            <a:pPr algn="ctr"/>
            <a:r>
              <a:rPr lang="nb-NO" sz="1400" dirty="0" smtClean="0"/>
              <a:t>NOTIA</a:t>
            </a:r>
            <a:endParaRPr lang="nb-NO" sz="1400"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a:stretch>
            <a:fillRect/>
          </a:stretch>
        </p:blipFill>
        <p:spPr bwMode="auto">
          <a:xfrm>
            <a:off x="1000100" y="785800"/>
            <a:ext cx="7052652" cy="4041793"/>
          </a:xfrm>
          <a:prstGeom prst="rect">
            <a:avLst/>
          </a:prstGeom>
          <a:noFill/>
          <a:ln w="3175">
            <a:solidFill>
              <a:schemeClr val="tx1"/>
            </a:solidFill>
          </a:ln>
          <a:effectLst>
            <a:outerShdw blurRad="50800" dist="38100" dir="2700000" algn="tl" rotWithShape="0">
              <a:prstClr val="black">
                <a:alpha val="40000"/>
              </a:prstClr>
            </a:outerShdw>
          </a:effectLst>
        </p:spPr>
      </p:pic>
      <p:sp>
        <p:nvSpPr>
          <p:cNvPr id="3" name="Tittel 2"/>
          <p:cNvSpPr>
            <a:spLocks noGrp="1"/>
          </p:cNvSpPr>
          <p:nvPr>
            <p:ph type="title"/>
          </p:nvPr>
        </p:nvSpPr>
        <p:spPr/>
        <p:txBody>
          <a:bodyPr/>
          <a:lstStyle/>
          <a:p>
            <a:r>
              <a:rPr lang="en-US" dirty="0" smtClean="0"/>
              <a:t>CONTESTED TERRITORY</a:t>
            </a:r>
            <a:endParaRPr lang="en-US" dirty="0"/>
          </a:p>
        </p:txBody>
      </p:sp>
      <p:pic>
        <p:nvPicPr>
          <p:cNvPr id="1027" name="Picture 3" descr="D:\GIT PROJECTS\OPAT-background\Democratic Republik of  Kambiland - DRK.png"/>
          <p:cNvPicPr>
            <a:picLocks noChangeAspect="1" noChangeArrowheads="1"/>
          </p:cNvPicPr>
          <p:nvPr/>
        </p:nvPicPr>
        <p:blipFill>
          <a:blip r:embed="rId3" cstate="print"/>
          <a:srcRect/>
          <a:stretch>
            <a:fillRect/>
          </a:stretch>
        </p:blipFill>
        <p:spPr bwMode="auto">
          <a:xfrm>
            <a:off x="5286380" y="4214824"/>
            <a:ext cx="214341" cy="142894"/>
          </a:xfrm>
          <a:prstGeom prst="rect">
            <a:avLst/>
          </a:prstGeom>
          <a:noFill/>
          <a:ln w="3175">
            <a:solidFill>
              <a:schemeClr val="tx1"/>
            </a:solidFill>
          </a:ln>
        </p:spPr>
      </p:pic>
      <p:pic>
        <p:nvPicPr>
          <p:cNvPr id="1028" name="Picture 4" descr="D:\GIT PROJECTS\OPAT-background\Socialist Republic of Notia - SRN.png"/>
          <p:cNvPicPr>
            <a:picLocks noChangeAspect="1" noChangeArrowheads="1"/>
          </p:cNvPicPr>
          <p:nvPr/>
        </p:nvPicPr>
        <p:blipFill>
          <a:blip r:embed="rId4" cstate="print"/>
          <a:srcRect/>
          <a:stretch>
            <a:fillRect/>
          </a:stretch>
        </p:blipFill>
        <p:spPr bwMode="auto">
          <a:xfrm>
            <a:off x="4857752" y="2428874"/>
            <a:ext cx="214314" cy="142876"/>
          </a:xfrm>
          <a:prstGeom prst="rect">
            <a:avLst/>
          </a:prstGeom>
          <a:noFill/>
          <a:ln w="3175">
            <a:solidFill>
              <a:schemeClr val="tx1"/>
            </a:solidFill>
          </a:ln>
        </p:spPr>
      </p:pic>
      <p:sp>
        <p:nvSpPr>
          <p:cNvPr id="10" name="TekstSylinder 9"/>
          <p:cNvSpPr txBox="1"/>
          <p:nvPr/>
        </p:nvSpPr>
        <p:spPr>
          <a:xfrm>
            <a:off x="4357686" y="3286130"/>
            <a:ext cx="1214446" cy="307777"/>
          </a:xfrm>
          <a:prstGeom prst="rect">
            <a:avLst/>
          </a:prstGeom>
          <a:noFill/>
        </p:spPr>
        <p:txBody>
          <a:bodyPr wrap="square" rtlCol="0">
            <a:spAutoFit/>
          </a:bodyPr>
          <a:lstStyle/>
          <a:p>
            <a:r>
              <a:rPr lang="nb-NO" sz="1400" dirty="0" smtClean="0"/>
              <a:t>FINLAND</a:t>
            </a:r>
            <a:endParaRPr lang="nb-NO" sz="1400" dirty="0"/>
          </a:p>
        </p:txBody>
      </p:sp>
      <p:sp>
        <p:nvSpPr>
          <p:cNvPr id="13" name="TekstSylinder 12"/>
          <p:cNvSpPr txBox="1"/>
          <p:nvPr/>
        </p:nvSpPr>
        <p:spPr>
          <a:xfrm>
            <a:off x="1214414" y="1428742"/>
            <a:ext cx="2286016" cy="276999"/>
          </a:xfrm>
          <a:prstGeom prst="rect">
            <a:avLst/>
          </a:prstGeom>
          <a:solidFill>
            <a:schemeClr val="bg1">
              <a:alpha val="70000"/>
            </a:schemeClr>
          </a:solidFill>
          <a:ln w="6350">
            <a:solidFill>
              <a:schemeClr val="tx1"/>
            </a:solidFill>
          </a:ln>
        </p:spPr>
        <p:txBody>
          <a:bodyPr wrap="square" rtlCol="0">
            <a:spAutoFit/>
          </a:bodyPr>
          <a:lstStyle/>
          <a:p>
            <a:r>
              <a:rPr lang="nb-NO" sz="1200" dirty="0" smtClean="0"/>
              <a:t>Notian claims in </a:t>
            </a:r>
            <a:r>
              <a:rPr lang="nb-NO" sz="1200" dirty="0" smtClean="0"/>
              <a:t>N</a:t>
            </a:r>
            <a:r>
              <a:rPr lang="nb-NO" sz="1200" dirty="0" smtClean="0"/>
              <a:t>orthern Finland</a:t>
            </a:r>
            <a:endParaRPr lang="nb-NO" sz="1200" dirty="0"/>
          </a:p>
        </p:txBody>
      </p:sp>
      <p:sp>
        <p:nvSpPr>
          <p:cNvPr id="14" name="TekstSylinder 13"/>
          <p:cNvSpPr txBox="1"/>
          <p:nvPr/>
        </p:nvSpPr>
        <p:spPr>
          <a:xfrm>
            <a:off x="2143108" y="4214824"/>
            <a:ext cx="2357454" cy="276999"/>
          </a:xfrm>
          <a:prstGeom prst="rect">
            <a:avLst/>
          </a:prstGeom>
          <a:solidFill>
            <a:schemeClr val="bg1">
              <a:alpha val="70000"/>
            </a:schemeClr>
          </a:solidFill>
          <a:ln w="6350">
            <a:solidFill>
              <a:schemeClr val="tx1"/>
            </a:solidFill>
          </a:ln>
        </p:spPr>
        <p:txBody>
          <a:bodyPr wrap="square" rtlCol="0">
            <a:spAutoFit/>
          </a:bodyPr>
          <a:lstStyle/>
          <a:p>
            <a:r>
              <a:rPr lang="nb-NO" sz="1200" dirty="0" smtClean="0"/>
              <a:t>Kambiland </a:t>
            </a:r>
            <a:r>
              <a:rPr lang="nb-NO" sz="1200" dirty="0" smtClean="0"/>
              <a:t>settlements </a:t>
            </a:r>
            <a:r>
              <a:rPr lang="nb-NO" sz="1200" dirty="0" smtClean="0"/>
              <a:t>in Finland</a:t>
            </a:r>
          </a:p>
        </p:txBody>
      </p:sp>
      <p:cxnSp>
        <p:nvCxnSpPr>
          <p:cNvPr id="16" name="Rett pil 15"/>
          <p:cNvCxnSpPr>
            <a:stCxn id="13" idx="2"/>
          </p:cNvCxnSpPr>
          <p:nvPr/>
        </p:nvCxnSpPr>
        <p:spPr>
          <a:xfrm rot="16200000" flipH="1">
            <a:off x="3156769" y="906394"/>
            <a:ext cx="699015" cy="229770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Rett pil 16"/>
          <p:cNvCxnSpPr>
            <a:stCxn id="14" idx="3"/>
          </p:cNvCxnSpPr>
          <p:nvPr/>
        </p:nvCxnSpPr>
        <p:spPr>
          <a:xfrm flipV="1">
            <a:off x="4500562" y="4334494"/>
            <a:ext cx="617703" cy="1883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357818" cy="4176463"/>
          </a:xfrm>
        </p:spPr>
        <p:txBody>
          <a:bodyPr>
            <a:normAutofit lnSpcReduction="10000"/>
          </a:bodyPr>
          <a:lstStyle/>
          <a:p>
            <a:pPr marL="180975" indent="-180975"/>
            <a:r>
              <a:rPr lang="en-US" sz="1200" b="1" dirty="0" smtClean="0"/>
              <a:t>Time at start </a:t>
            </a:r>
            <a:r>
              <a:rPr lang="en-US" sz="1200" b="1" dirty="0" smtClean="0"/>
              <a:t>of</a:t>
            </a:r>
            <a:r>
              <a:rPr lang="en-US" sz="1200" b="1" dirty="0" smtClean="0"/>
              <a:t> campaign: </a:t>
            </a:r>
            <a:r>
              <a:rPr lang="en-US" sz="1200" b="1" dirty="0" smtClean="0"/>
              <a:t>20</a:t>
            </a:r>
            <a:r>
              <a:rPr lang="en-US" sz="1200" b="1" baseline="30000" dirty="0" smtClean="0"/>
              <a:t>th</a:t>
            </a:r>
            <a:r>
              <a:rPr lang="en-US" sz="1200" b="1" dirty="0" smtClean="0"/>
              <a:t> September </a:t>
            </a:r>
            <a:r>
              <a:rPr lang="en-US" sz="1200" b="1" dirty="0" smtClean="0"/>
              <a:t>2011  (D0)</a:t>
            </a:r>
            <a:endParaRPr lang="en-US" sz="1200" dirty="0" smtClean="0"/>
          </a:p>
          <a:p>
            <a:pPr>
              <a:buNone/>
            </a:pPr>
            <a:endParaRPr lang="en-US" sz="1200" dirty="0" smtClean="0"/>
          </a:p>
          <a:p>
            <a:pPr marL="180975" indent="-180975"/>
            <a:r>
              <a:rPr lang="en-US" sz="1200" dirty="0" err="1" smtClean="0"/>
              <a:t>Notia</a:t>
            </a:r>
            <a:r>
              <a:rPr lang="en-US" sz="1200" dirty="0" smtClean="0"/>
              <a:t> have over years claimed part of Northern Finland as part of </a:t>
            </a:r>
            <a:r>
              <a:rPr lang="en-US" sz="1200" dirty="0" err="1" smtClean="0"/>
              <a:t>Notia</a:t>
            </a:r>
            <a:r>
              <a:rPr lang="en-US" sz="1200" dirty="0" smtClean="0"/>
              <a:t> after WW2.</a:t>
            </a:r>
            <a:endParaRPr lang="en-US" sz="1200" dirty="0" smtClean="0"/>
          </a:p>
          <a:p>
            <a:pPr marL="180975" indent="-180975"/>
            <a:r>
              <a:rPr lang="en-US" sz="1200" dirty="0" smtClean="0"/>
              <a:t>The last year </a:t>
            </a:r>
            <a:r>
              <a:rPr lang="en-US" sz="1200" dirty="0" err="1" smtClean="0"/>
              <a:t>Notia</a:t>
            </a:r>
            <a:r>
              <a:rPr lang="en-US" sz="1200" dirty="0" smtClean="0"/>
              <a:t> have increased their posture toward Finland and had public statement regarding protecting Notian nationals in Notian claimed territory in Northern Finland while also expressing offensive ambitions and need to create strategic depth and move defenses forward.</a:t>
            </a:r>
          </a:p>
          <a:p>
            <a:pPr marL="180975" indent="-180975"/>
            <a:r>
              <a:rPr lang="en-US" sz="1200" dirty="0" err="1" smtClean="0"/>
              <a:t>Notia</a:t>
            </a:r>
            <a:r>
              <a:rPr lang="en-US" sz="1200" dirty="0" smtClean="0"/>
              <a:t> have expressed concern about the Notian nationals living in Northern part of Finland and have urged UN to protect their rights.</a:t>
            </a:r>
          </a:p>
          <a:p>
            <a:pPr marL="180975" indent="-180975"/>
            <a:r>
              <a:rPr lang="en-US" sz="1200" dirty="0" err="1" smtClean="0"/>
              <a:t>Notia</a:t>
            </a:r>
            <a:r>
              <a:rPr lang="en-US" sz="1200" dirty="0" smtClean="0"/>
              <a:t> have expressed a willingness to intervene to protect Notian nationals everywhere in the </a:t>
            </a:r>
            <a:r>
              <a:rPr lang="en-US" sz="1200" dirty="0" smtClean="0"/>
              <a:t>world.</a:t>
            </a:r>
          </a:p>
          <a:p>
            <a:pPr marL="180975" indent="-180975"/>
            <a:r>
              <a:rPr lang="en-US" sz="1200" dirty="0" smtClean="0"/>
              <a:t>The last 3 weeks we have seen a buildup of military forces in </a:t>
            </a:r>
            <a:r>
              <a:rPr lang="en-US" sz="1200" dirty="0" err="1" smtClean="0"/>
              <a:t>Notia</a:t>
            </a:r>
            <a:r>
              <a:rPr lang="en-US" sz="1200" dirty="0" smtClean="0"/>
              <a:t> indicating higher activity than normal. </a:t>
            </a:r>
            <a:r>
              <a:rPr lang="en-US" sz="1200" dirty="0" err="1" smtClean="0"/>
              <a:t>Notia</a:t>
            </a:r>
            <a:r>
              <a:rPr lang="en-US" sz="1200" dirty="0" smtClean="0"/>
              <a:t> have stated that this is part of their national exercise FROST. The exercise is scheduled to last until 23</a:t>
            </a:r>
            <a:r>
              <a:rPr lang="en-US" sz="1200" baseline="30000" dirty="0" smtClean="0"/>
              <a:t>rd</a:t>
            </a:r>
            <a:r>
              <a:rPr lang="en-US" sz="1200" dirty="0" smtClean="0"/>
              <a:t> of September 2011</a:t>
            </a:r>
            <a:r>
              <a:rPr lang="en-US" sz="1200" dirty="0" smtClean="0"/>
              <a:t>.</a:t>
            </a:r>
          </a:p>
          <a:p>
            <a:pPr marL="180975" indent="-180975"/>
            <a:endParaRPr lang="en-US" sz="1200" dirty="0" smtClean="0"/>
          </a:p>
          <a:p>
            <a:pPr marL="180975" indent="-180975"/>
            <a:r>
              <a:rPr lang="en-US" sz="1200" dirty="0" smtClean="0"/>
              <a:t>In the area of </a:t>
            </a:r>
            <a:r>
              <a:rPr lang="en-US" sz="1200" dirty="0" err="1" smtClean="0"/>
              <a:t>Kuusamo</a:t>
            </a:r>
            <a:r>
              <a:rPr lang="en-US" sz="1200" dirty="0" smtClean="0"/>
              <a:t> in Finland there are several settlements that have a majority of Kambiland inhabitants.</a:t>
            </a:r>
          </a:p>
          <a:p>
            <a:pPr marL="180975" indent="-180975"/>
            <a:r>
              <a:rPr lang="en-US" sz="1200" dirty="0" smtClean="0"/>
              <a:t>Kambiland have not an overt offensive posture in the same manner that </a:t>
            </a:r>
            <a:r>
              <a:rPr lang="en-US" sz="1200" dirty="0" err="1" smtClean="0"/>
              <a:t>Notia</a:t>
            </a:r>
            <a:r>
              <a:rPr lang="en-US" sz="1200" dirty="0" smtClean="0"/>
              <a:t> and have traditionally had good relations with Finland regarding the </a:t>
            </a:r>
            <a:r>
              <a:rPr lang="en-US" sz="1200" dirty="0" err="1" smtClean="0"/>
              <a:t>Kamibland</a:t>
            </a:r>
            <a:r>
              <a:rPr lang="en-US" sz="1200" dirty="0" smtClean="0"/>
              <a:t> nationals in Finland</a:t>
            </a:r>
            <a:endParaRPr lang="en-US" sz="1200" dirty="0" smtClean="0"/>
          </a:p>
          <a:p>
            <a:pPr marL="180975" indent="-180975"/>
            <a:endParaRPr lang="en-US" sz="1200" dirty="0" smtClean="0"/>
          </a:p>
          <a:p>
            <a:pPr marL="180975" indent="-180975"/>
            <a:endParaRPr lang="en-US" sz="1200" dirty="0" smtClean="0"/>
          </a:p>
          <a:p>
            <a:endParaRPr lang="en-US" sz="1200" dirty="0" smtClean="0"/>
          </a:p>
          <a:p>
            <a:pPr>
              <a:buNone/>
            </a:pPr>
            <a:endParaRPr lang="en-US" sz="1200" dirty="0" smtClean="0"/>
          </a:p>
        </p:txBody>
      </p:sp>
      <p:sp>
        <p:nvSpPr>
          <p:cNvPr id="3" name="Tittel 2"/>
          <p:cNvSpPr>
            <a:spLocks noGrp="1"/>
          </p:cNvSpPr>
          <p:nvPr>
            <p:ph type="title"/>
          </p:nvPr>
        </p:nvSpPr>
        <p:spPr>
          <a:xfrm>
            <a:off x="1071538" y="0"/>
            <a:ext cx="8057654" cy="648073"/>
          </a:xfrm>
        </p:spPr>
        <p:txBody>
          <a:bodyPr/>
          <a:lstStyle/>
          <a:p>
            <a:r>
              <a:rPr lang="en-US" dirty="0" smtClean="0"/>
              <a:t>SITUATION &amp; </a:t>
            </a:r>
            <a:r>
              <a:rPr lang="en-US" dirty="0" smtClean="0"/>
              <a:t>TIMELINE  (1 of 2)</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5429256" y="1785932"/>
            <a:ext cx="3562328" cy="2041529"/>
          </a:xfrm>
          <a:prstGeom prst="rect">
            <a:avLst/>
          </a:prstGeom>
          <a:noFill/>
          <a:ln w="3175">
            <a:solidFill>
              <a:schemeClr val="tx1"/>
            </a:solidFill>
          </a:ln>
          <a:effectLst>
            <a:outerShdw blurRad="50800" dist="38100" dir="2700000" algn="tl" rotWithShape="0">
              <a:prstClr val="black">
                <a:alpha val="40000"/>
              </a:prstClr>
            </a:outerShdw>
          </a:effectLst>
        </p:spPr>
      </p:pic>
      <p:sp>
        <p:nvSpPr>
          <p:cNvPr id="5" name="TekstSylinder 4"/>
          <p:cNvSpPr txBox="1"/>
          <p:nvPr/>
        </p:nvSpPr>
        <p:spPr>
          <a:xfrm>
            <a:off x="5450454" y="1857370"/>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Notian claims in Northern Finland</a:t>
            </a:r>
          </a:p>
        </p:txBody>
      </p:sp>
      <p:sp>
        <p:nvSpPr>
          <p:cNvPr id="6" name="TekstSylinder 5"/>
          <p:cNvSpPr txBox="1"/>
          <p:nvPr/>
        </p:nvSpPr>
        <p:spPr>
          <a:xfrm>
            <a:off x="5460502" y="3500444"/>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Kambiland </a:t>
            </a:r>
            <a:r>
              <a:rPr lang="nb-NO" sz="1050" dirty="0" smtClean="0"/>
              <a:t>settlements </a:t>
            </a:r>
            <a:r>
              <a:rPr lang="nb-NO" sz="1050" dirty="0" smtClean="0"/>
              <a:t>in Finland</a:t>
            </a:r>
          </a:p>
        </p:txBody>
      </p:sp>
      <p:cxnSp>
        <p:nvCxnSpPr>
          <p:cNvPr id="7" name="Rett pil 6"/>
          <p:cNvCxnSpPr>
            <a:stCxn id="5" idx="2"/>
          </p:cNvCxnSpPr>
          <p:nvPr/>
        </p:nvCxnSpPr>
        <p:spPr>
          <a:xfrm rot="16200000" flipH="1">
            <a:off x="6610707" y="1895815"/>
            <a:ext cx="480096" cy="8717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Rett pil 7"/>
          <p:cNvCxnSpPr>
            <a:stCxn id="6" idx="3"/>
          </p:cNvCxnSpPr>
          <p:nvPr/>
        </p:nvCxnSpPr>
        <p:spPr>
          <a:xfrm flipV="1">
            <a:off x="7389328" y="3571882"/>
            <a:ext cx="183068" cy="4570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357818" cy="4176463"/>
          </a:xfrm>
        </p:spPr>
        <p:txBody>
          <a:bodyPr>
            <a:normAutofit/>
          </a:bodyPr>
          <a:lstStyle/>
          <a:p>
            <a:pPr marL="180975" indent="-180975"/>
            <a:r>
              <a:rPr lang="en-US" sz="1200" b="1" dirty="0" smtClean="0"/>
              <a:t>Time at start </a:t>
            </a:r>
            <a:r>
              <a:rPr lang="en-US" sz="1200" b="1" dirty="0" smtClean="0"/>
              <a:t>of</a:t>
            </a:r>
            <a:r>
              <a:rPr lang="en-US" sz="1200" b="1" dirty="0" smtClean="0"/>
              <a:t> campaign: </a:t>
            </a:r>
            <a:r>
              <a:rPr lang="en-US" sz="1200" b="1" dirty="0" smtClean="0"/>
              <a:t>20</a:t>
            </a:r>
            <a:r>
              <a:rPr lang="en-US" sz="1200" b="1" baseline="30000" dirty="0" smtClean="0"/>
              <a:t>th</a:t>
            </a:r>
            <a:r>
              <a:rPr lang="en-US" sz="1200" b="1" dirty="0" smtClean="0"/>
              <a:t> September </a:t>
            </a:r>
            <a:r>
              <a:rPr lang="en-US" sz="1200" b="1" dirty="0" smtClean="0"/>
              <a:t>2011  (D0)</a:t>
            </a:r>
            <a:endParaRPr lang="en-US" sz="1200" dirty="0" smtClean="0"/>
          </a:p>
          <a:p>
            <a:pPr>
              <a:buNone/>
            </a:pPr>
            <a:endParaRPr lang="en-US" sz="1200" dirty="0" smtClean="0"/>
          </a:p>
          <a:p>
            <a:pPr marL="180975" indent="-180975"/>
            <a:r>
              <a:rPr lang="en-US" sz="1200" dirty="0" smtClean="0"/>
              <a:t>Finland are feeling threatened and are assessing the situation as serious and that Notian plans to follow up threats and seize the Notian claims territory in Northern Finland before 2012.</a:t>
            </a:r>
          </a:p>
          <a:p>
            <a:pPr marL="180975" indent="-180975"/>
            <a:r>
              <a:rPr lang="en-US" sz="1200" dirty="0" smtClean="0"/>
              <a:t>Finland have asked for support from its close allies, and a close group of allies have created Combined Joint Task Force – 23 (CJTF 23) with both air, ground and naval units from different countries. </a:t>
            </a:r>
          </a:p>
          <a:p>
            <a:pPr marL="180975" indent="-180975"/>
            <a:r>
              <a:rPr lang="en-US" sz="1200" dirty="0" smtClean="0"/>
              <a:t>CJTF-23 aims to </a:t>
            </a:r>
            <a:r>
              <a:rPr lang="en-US" sz="1200" dirty="0" err="1" smtClean="0"/>
              <a:t>bolser</a:t>
            </a:r>
            <a:r>
              <a:rPr lang="en-US" sz="1200" dirty="0" smtClean="0"/>
              <a:t> Finnish defenses and deter and prevent an invasion from </a:t>
            </a:r>
            <a:r>
              <a:rPr lang="en-US" sz="1200" dirty="0" err="1" smtClean="0"/>
              <a:t>Notia</a:t>
            </a:r>
            <a:r>
              <a:rPr lang="en-US" sz="1200" dirty="0" smtClean="0"/>
              <a:t>.</a:t>
            </a:r>
          </a:p>
          <a:p>
            <a:pPr marL="180975" indent="-180975"/>
            <a:r>
              <a:rPr lang="en-US" sz="1200" dirty="0" smtClean="0"/>
              <a:t>CJTF-23 are tasked with creating contingency plans for attack on </a:t>
            </a:r>
            <a:r>
              <a:rPr lang="en-US" sz="1200" dirty="0" err="1" smtClean="0"/>
              <a:t>Notia</a:t>
            </a:r>
            <a:r>
              <a:rPr lang="en-US" sz="1200" dirty="0" smtClean="0"/>
              <a:t> to destroy Notian offensive capability if tasked by political authorities.</a:t>
            </a:r>
          </a:p>
          <a:p>
            <a:pPr marL="180975" indent="-180975"/>
            <a:endParaRPr lang="en-US" sz="1200" dirty="0" smtClean="0"/>
          </a:p>
          <a:p>
            <a:pPr marL="180975" indent="-180975">
              <a:buNone/>
            </a:pPr>
            <a:endParaRPr lang="en-US" sz="1200" dirty="0" smtClean="0"/>
          </a:p>
          <a:p>
            <a:pPr marL="180975" indent="-180975"/>
            <a:endParaRPr lang="en-US" sz="1200" dirty="0" smtClean="0"/>
          </a:p>
          <a:p>
            <a:pPr marL="180975" indent="-180975"/>
            <a:endParaRPr lang="en-US" sz="1200" dirty="0" smtClean="0"/>
          </a:p>
          <a:p>
            <a:endParaRPr lang="en-US" sz="1200" dirty="0" smtClean="0"/>
          </a:p>
          <a:p>
            <a:pPr>
              <a:buNone/>
            </a:pPr>
            <a:endParaRPr lang="en-US" sz="1200" dirty="0" smtClean="0"/>
          </a:p>
        </p:txBody>
      </p:sp>
      <p:sp>
        <p:nvSpPr>
          <p:cNvPr id="3" name="Tittel 2"/>
          <p:cNvSpPr>
            <a:spLocks noGrp="1"/>
          </p:cNvSpPr>
          <p:nvPr>
            <p:ph type="title"/>
          </p:nvPr>
        </p:nvSpPr>
        <p:spPr>
          <a:xfrm>
            <a:off x="1071538" y="0"/>
            <a:ext cx="8057654" cy="648073"/>
          </a:xfrm>
        </p:spPr>
        <p:txBody>
          <a:bodyPr/>
          <a:lstStyle/>
          <a:p>
            <a:r>
              <a:rPr lang="en-US" dirty="0" smtClean="0"/>
              <a:t>SITUATION &amp; </a:t>
            </a:r>
            <a:r>
              <a:rPr lang="en-US" dirty="0" smtClean="0"/>
              <a:t>TIMELINE  (1 of 2)</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5429256" y="1785932"/>
            <a:ext cx="3562328" cy="2041529"/>
          </a:xfrm>
          <a:prstGeom prst="rect">
            <a:avLst/>
          </a:prstGeom>
          <a:noFill/>
          <a:ln w="3175">
            <a:solidFill>
              <a:schemeClr val="tx1"/>
            </a:solidFill>
          </a:ln>
          <a:effectLst>
            <a:outerShdw blurRad="50800" dist="38100" dir="2700000" algn="tl" rotWithShape="0">
              <a:prstClr val="black">
                <a:alpha val="40000"/>
              </a:prstClr>
            </a:outerShdw>
          </a:effectLst>
        </p:spPr>
      </p:pic>
      <p:sp>
        <p:nvSpPr>
          <p:cNvPr id="5" name="TekstSylinder 4"/>
          <p:cNvSpPr txBox="1"/>
          <p:nvPr/>
        </p:nvSpPr>
        <p:spPr>
          <a:xfrm>
            <a:off x="5450454" y="1857370"/>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Notian claims in Northern Finland</a:t>
            </a:r>
          </a:p>
        </p:txBody>
      </p:sp>
      <p:sp>
        <p:nvSpPr>
          <p:cNvPr id="6" name="TekstSylinder 5"/>
          <p:cNvSpPr txBox="1"/>
          <p:nvPr/>
        </p:nvSpPr>
        <p:spPr>
          <a:xfrm>
            <a:off x="5460502" y="3500444"/>
            <a:ext cx="1928826" cy="234286"/>
          </a:xfrm>
          <a:prstGeom prst="rect">
            <a:avLst/>
          </a:prstGeom>
          <a:solidFill>
            <a:schemeClr val="bg1">
              <a:alpha val="70000"/>
            </a:schemeClr>
          </a:solidFill>
          <a:ln w="6350">
            <a:solidFill>
              <a:schemeClr val="tx1"/>
            </a:solidFill>
          </a:ln>
        </p:spPr>
        <p:txBody>
          <a:bodyPr wrap="square" lIns="36000" tIns="36000" rIns="36000" bIns="36000" rtlCol="0">
            <a:spAutoFit/>
          </a:bodyPr>
          <a:lstStyle/>
          <a:p>
            <a:r>
              <a:rPr lang="nb-NO" sz="1050" dirty="0" smtClean="0"/>
              <a:t>Kambiland </a:t>
            </a:r>
            <a:r>
              <a:rPr lang="nb-NO" sz="1050" dirty="0" smtClean="0"/>
              <a:t>settlements </a:t>
            </a:r>
            <a:r>
              <a:rPr lang="nb-NO" sz="1050" dirty="0" smtClean="0"/>
              <a:t>in Finland</a:t>
            </a:r>
          </a:p>
        </p:txBody>
      </p:sp>
      <p:cxnSp>
        <p:nvCxnSpPr>
          <p:cNvPr id="7" name="Rett pil 6"/>
          <p:cNvCxnSpPr>
            <a:stCxn id="5" idx="2"/>
          </p:cNvCxnSpPr>
          <p:nvPr/>
        </p:nvCxnSpPr>
        <p:spPr>
          <a:xfrm rot="16200000" flipH="1">
            <a:off x="6610707" y="1895815"/>
            <a:ext cx="480096" cy="87177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Rett pil 7"/>
          <p:cNvCxnSpPr>
            <a:stCxn id="6" idx="3"/>
          </p:cNvCxnSpPr>
          <p:nvPr/>
        </p:nvCxnSpPr>
        <p:spPr>
          <a:xfrm flipV="1">
            <a:off x="7389328" y="3571882"/>
            <a:ext cx="183068" cy="4570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286380" cy="4176463"/>
          </a:xfrm>
        </p:spPr>
        <p:txBody>
          <a:bodyPr>
            <a:normAutofit/>
          </a:bodyPr>
          <a:lstStyle/>
          <a:p>
            <a:r>
              <a:rPr lang="en-US" sz="1200" b="1" smtClean="0"/>
              <a:t>Time now</a:t>
            </a:r>
            <a:r>
              <a:rPr lang="en-US" sz="1200" smtClean="0"/>
              <a:t>: Last week of august 2011.</a:t>
            </a:r>
          </a:p>
          <a:p>
            <a:pPr>
              <a:buNone/>
            </a:pPr>
            <a:endParaRPr lang="en-US" sz="1200" smtClean="0"/>
          </a:p>
          <a:p>
            <a:r>
              <a:rPr lang="en-US" sz="1200" smtClean="0"/>
              <a:t>1st July 2011 , Syria conducted a surprise attack against Turkey in order to seize control of the  Birecik Dam.</a:t>
            </a:r>
          </a:p>
          <a:p>
            <a:r>
              <a:rPr lang="en-US" sz="1200" smtClean="0"/>
              <a:t>Syrian objectives in Turkey is assessed to be</a:t>
            </a:r>
          </a:p>
          <a:p>
            <a:pPr lvl="1"/>
            <a:r>
              <a:rPr lang="en-US" sz="1000" smtClean="0"/>
              <a:t>Seize control of the Birecik dam to gain a strategic advantage by controlling the source of fresh water and electrical power in the area. </a:t>
            </a:r>
          </a:p>
          <a:p>
            <a:pPr lvl="1"/>
            <a:r>
              <a:rPr lang="en-US" sz="1000" smtClean="0"/>
              <a:t>Gaziantep airport is occupied to deny Turkey an airport which can be used to receive supplies/reinforcements closest to the occupied territory</a:t>
            </a:r>
          </a:p>
          <a:p>
            <a:pPr lvl="1"/>
            <a:r>
              <a:rPr lang="en-US" sz="1000" smtClean="0"/>
              <a:t>Syria will likely consolidate the occupied territory without attacking the city of Gaziantep.</a:t>
            </a:r>
          </a:p>
          <a:p>
            <a:endParaRPr lang="en-US" sz="1200" smtClean="0"/>
          </a:p>
          <a:p>
            <a:r>
              <a:rPr lang="en-US" sz="1200" smtClean="0"/>
              <a:t>At the same time  Syria also conducted a surprise test of its chemical weapon</a:t>
            </a:r>
          </a:p>
          <a:p>
            <a:pPr lvl="1"/>
            <a:r>
              <a:rPr lang="en-US" sz="1000" smtClean="0"/>
              <a:t>It is assessed as a sign of resolve and show of force from Syrian government, the test likely aimed toward Turkey and NATO</a:t>
            </a:r>
          </a:p>
          <a:p>
            <a:r>
              <a:rPr lang="en-US" sz="1200" smtClean="0"/>
              <a:t>Syria also mobilized its 3rd Corps of the border of Israel to protect Damascus from any action from Israel</a:t>
            </a:r>
          </a:p>
          <a:p>
            <a:pPr>
              <a:buNone/>
            </a:pPr>
            <a:endParaRPr lang="en-US" sz="1200" smtClean="0"/>
          </a:p>
          <a:p>
            <a:r>
              <a:rPr lang="en-US" sz="1200" smtClean="0"/>
              <a:t>2</a:t>
            </a:r>
            <a:r>
              <a:rPr lang="en-US" sz="1200" baseline="30000" smtClean="0"/>
              <a:t>nd</a:t>
            </a:r>
            <a:r>
              <a:rPr lang="en-US" sz="1200" smtClean="0"/>
              <a:t> July: NATO &amp; EU expressed support to Turkey and condemned the Syrian attack.</a:t>
            </a:r>
          </a:p>
          <a:p>
            <a:endParaRPr lang="en-US" sz="1200"/>
          </a:p>
        </p:txBody>
      </p:sp>
      <p:sp>
        <p:nvSpPr>
          <p:cNvPr id="3" name="Tittel 2"/>
          <p:cNvSpPr>
            <a:spLocks noGrp="1"/>
          </p:cNvSpPr>
          <p:nvPr>
            <p:ph type="title"/>
          </p:nvPr>
        </p:nvSpPr>
        <p:spPr/>
        <p:txBody>
          <a:bodyPr/>
          <a:lstStyle/>
          <a:p>
            <a:r>
              <a:rPr lang="en-US" smtClean="0"/>
              <a:t>SITUATION &amp; TIMELINE</a:t>
            </a:r>
            <a:endParaRPr lang="en-US"/>
          </a:p>
        </p:txBody>
      </p:sp>
      <p:pic>
        <p:nvPicPr>
          <p:cNvPr id="1026" name="Picture 2"/>
          <p:cNvPicPr>
            <a:picLocks noChangeAspect="1" noChangeArrowheads="1"/>
          </p:cNvPicPr>
          <p:nvPr/>
        </p:nvPicPr>
        <p:blipFill>
          <a:blip r:embed="rId2" cstate="print"/>
          <a:srcRect/>
          <a:stretch>
            <a:fillRect/>
          </a:stretch>
        </p:blipFill>
        <p:spPr bwMode="auto">
          <a:xfrm>
            <a:off x="5359707" y="1635646"/>
            <a:ext cx="3784293" cy="238928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286380" cy="4176463"/>
          </a:xfrm>
        </p:spPr>
        <p:txBody>
          <a:bodyPr>
            <a:normAutofit fontScale="92500" lnSpcReduction="20000"/>
          </a:bodyPr>
          <a:lstStyle/>
          <a:p>
            <a:r>
              <a:rPr lang="en-US" sz="1200" b="1" smtClean="0"/>
              <a:t>5th of July: </a:t>
            </a:r>
            <a:r>
              <a:rPr lang="en-US" sz="1200" smtClean="0"/>
              <a:t>UN Security Council (UNSC) expressed concern on the situation and asked the parties to end the violence and resolve the conflict with diplomatic means.</a:t>
            </a:r>
          </a:p>
          <a:p>
            <a:r>
              <a:rPr lang="en-US" sz="1200" b="1" smtClean="0"/>
              <a:t>7th of July: </a:t>
            </a:r>
            <a:r>
              <a:rPr lang="en-US" sz="1200" smtClean="0"/>
              <a:t>After a week of fighting, the Syrian forces effectivly defeated Turkish forces and are now in  control of its main objectives (Birecik Dam and Gaziantep airport )</a:t>
            </a:r>
          </a:p>
          <a:p>
            <a:r>
              <a:rPr lang="en-US" sz="1200" b="1" smtClean="0"/>
              <a:t>8th of July</a:t>
            </a:r>
            <a:r>
              <a:rPr lang="en-US" sz="1200" smtClean="0"/>
              <a:t>: Turkey called for a UN Security Council Resolution for Syria to withdraw from the occupied territory</a:t>
            </a:r>
          </a:p>
          <a:p>
            <a:r>
              <a:rPr lang="en-US" sz="1200" b="1" smtClean="0"/>
              <a:t>10th of July: </a:t>
            </a:r>
            <a:r>
              <a:rPr lang="en-US" sz="1200" smtClean="0"/>
              <a:t>UN Security Council released resolution 3263:  S/RES/3263 (2011) which states that Syrian action is against international law, and Syria should return its forces back to the borders from before 1st August. The resolution also call on Syria to allow inspectors from UN to inspect the chemical weapon program</a:t>
            </a:r>
          </a:p>
          <a:p>
            <a:r>
              <a:rPr lang="en-US" sz="1200" b="1" smtClean="0"/>
              <a:t>14th of July: </a:t>
            </a:r>
            <a:r>
              <a:rPr lang="en-US" sz="1200" smtClean="0"/>
              <a:t>UN Security Council released resolution 3266: S/RES/3266 (2011) which reaffirmed UNSCR 3263 and imposed economic sanctions against Syria to make it comply with UNSCR 3263.</a:t>
            </a:r>
          </a:p>
          <a:p>
            <a:r>
              <a:rPr lang="en-US" sz="1200" b="1" smtClean="0"/>
              <a:t>15th July: </a:t>
            </a:r>
            <a:r>
              <a:rPr lang="en-US" sz="1200" smtClean="0"/>
              <a:t>A coalition of the willing is beeing formed. Combined Joint Task Force 82 is created to form the international response to support  Turkey against Syrian aggression.</a:t>
            </a:r>
          </a:p>
          <a:p>
            <a:r>
              <a:rPr lang="en-US" sz="1200" b="1" smtClean="0"/>
              <a:t>1st August: </a:t>
            </a:r>
            <a:r>
              <a:rPr lang="en-US" sz="1200" smtClean="0"/>
              <a:t>UN Security Council released resolution 3274: S/RES/3274 (2011) which gave Syria a deadline of 31st August 2011 to comply with UNSCR 3263 and withdraw from Turkey and stop all chemical weapons testing. The resolution  empowered states to use "all necessary means" to force Syria out of Turkey and to stop Syria from using chemical weapons after the deadline.</a:t>
            </a:r>
          </a:p>
          <a:p>
            <a:r>
              <a:rPr lang="en-US" sz="1200" b="1" smtClean="0"/>
              <a:t>Throughout August: </a:t>
            </a:r>
            <a:r>
              <a:rPr lang="en-US" sz="1200" smtClean="0"/>
              <a:t>CJTF builds up combatpower in the region.  Syria prepares defensive positions and the situation is static while the time toward the deadline is counting down. Syria used the august effectively and resupplied its military forces  so their forces are fully equipped and combat ready.</a:t>
            </a:r>
          </a:p>
          <a:p>
            <a:endParaRPr lang="en-US" sz="1200" smtClean="0"/>
          </a:p>
        </p:txBody>
      </p:sp>
      <p:sp>
        <p:nvSpPr>
          <p:cNvPr id="3" name="Tittel 2"/>
          <p:cNvSpPr>
            <a:spLocks noGrp="1"/>
          </p:cNvSpPr>
          <p:nvPr>
            <p:ph type="title"/>
          </p:nvPr>
        </p:nvSpPr>
        <p:spPr/>
        <p:txBody>
          <a:bodyPr/>
          <a:lstStyle/>
          <a:p>
            <a:r>
              <a:rPr lang="en-US" smtClean="0"/>
              <a:t>SITUATION &amp; TIMELINE</a:t>
            </a:r>
            <a:endParaRPr lang="en-US"/>
          </a:p>
        </p:txBody>
      </p:sp>
      <p:pic>
        <p:nvPicPr>
          <p:cNvPr id="14" name="Picture 2"/>
          <p:cNvPicPr>
            <a:picLocks noChangeAspect="1" noChangeArrowheads="1"/>
          </p:cNvPicPr>
          <p:nvPr/>
        </p:nvPicPr>
        <p:blipFill>
          <a:blip r:embed="rId2" cstate="print"/>
          <a:srcRect/>
          <a:stretch>
            <a:fillRect/>
          </a:stretch>
        </p:blipFill>
        <p:spPr bwMode="auto">
          <a:xfrm>
            <a:off x="5359707" y="1635646"/>
            <a:ext cx="3784293" cy="238928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idx="1"/>
          </p:nvPr>
        </p:nvSpPr>
        <p:spPr>
          <a:xfrm>
            <a:off x="0" y="843558"/>
            <a:ext cx="5286380" cy="4176463"/>
          </a:xfrm>
        </p:spPr>
        <p:txBody>
          <a:bodyPr>
            <a:normAutofit/>
          </a:bodyPr>
          <a:lstStyle/>
          <a:p>
            <a:pPr marL="180975" indent="-180975"/>
            <a:r>
              <a:rPr lang="en-US" sz="1200" b="1" dirty="0" err="1" smtClean="0"/>
              <a:t>Notia</a:t>
            </a:r>
            <a:r>
              <a:rPr lang="en-US" sz="1200" b="1" dirty="0" smtClean="0"/>
              <a:t> </a:t>
            </a:r>
            <a:r>
              <a:rPr lang="en-US" sz="1200" b="1" dirty="0" smtClean="0"/>
              <a:t>ground force </a:t>
            </a:r>
            <a:r>
              <a:rPr lang="en-US" sz="1200" b="1" dirty="0" smtClean="0"/>
              <a:t>dispositions:</a:t>
            </a:r>
            <a:endParaRPr lang="en-US" sz="1200" b="1" dirty="0" smtClean="0"/>
          </a:p>
          <a:p>
            <a:pPr marL="361950" lvl="3" indent="-180975"/>
            <a:r>
              <a:rPr lang="en-US" sz="1000" dirty="0" smtClean="0"/>
              <a:t>1st </a:t>
            </a:r>
            <a:r>
              <a:rPr lang="en-US" sz="1000" dirty="0" smtClean="0"/>
              <a:t>Corps have left bases and are in training area conducting exercise FROST.</a:t>
            </a:r>
            <a:endParaRPr lang="en-US" sz="1000" dirty="0" smtClean="0"/>
          </a:p>
          <a:p>
            <a:pPr marL="361950" lvl="3" indent="-180975"/>
            <a:r>
              <a:rPr lang="en-US" sz="1000" dirty="0" smtClean="0"/>
              <a:t>2nd </a:t>
            </a:r>
            <a:r>
              <a:rPr lang="en-US" sz="1000" dirty="0" smtClean="0"/>
              <a:t>Corps have partially left base complex and are taking part in exercise FROST.</a:t>
            </a:r>
            <a:endParaRPr lang="en-US" sz="1000" dirty="0" smtClean="0"/>
          </a:p>
          <a:p>
            <a:pPr marL="361950" lvl="3" indent="-180975"/>
            <a:r>
              <a:rPr lang="en-US" sz="1000" dirty="0" smtClean="0"/>
              <a:t>3rd Corps </a:t>
            </a:r>
            <a:r>
              <a:rPr lang="en-US" sz="1000" dirty="0" smtClean="0"/>
              <a:t>have left bases and are in training area conducting exercise FROST.</a:t>
            </a:r>
            <a:endParaRPr lang="en-US" sz="1000" dirty="0" smtClean="0"/>
          </a:p>
          <a:p>
            <a:pPr marL="361950" lvl="3" indent="-180975"/>
            <a:r>
              <a:rPr lang="en-US" sz="1000" dirty="0" smtClean="0"/>
              <a:t>4th Corps are </a:t>
            </a:r>
            <a:r>
              <a:rPr lang="en-US" sz="1000" dirty="0" smtClean="0"/>
              <a:t>currently not mobilized and are at </a:t>
            </a:r>
            <a:r>
              <a:rPr lang="en-US" sz="1000" dirty="0" err="1" smtClean="0"/>
              <a:t>homebase</a:t>
            </a:r>
            <a:r>
              <a:rPr lang="en-US" sz="1000" dirty="0" smtClean="0"/>
              <a:t>.</a:t>
            </a:r>
            <a:endParaRPr lang="en-US" sz="1000" dirty="0" smtClean="0"/>
          </a:p>
          <a:p>
            <a:pPr marL="361950" lvl="3" indent="-180975"/>
            <a:endParaRPr lang="en-US" sz="1000" dirty="0" smtClean="0"/>
          </a:p>
          <a:p>
            <a:pPr marL="361950" lvl="3" indent="-180975"/>
            <a:endParaRPr lang="en-US" sz="1000" dirty="0" smtClean="0"/>
          </a:p>
          <a:p>
            <a:pPr marL="361950" lvl="3" indent="-180975"/>
            <a:r>
              <a:rPr lang="en-US" sz="1000" dirty="0" smtClean="0"/>
              <a:t>Air Forces IAW </a:t>
            </a:r>
            <a:r>
              <a:rPr lang="en-US" sz="1000" b="1" dirty="0" smtClean="0"/>
              <a:t>INTREP VID OPAC-001 - Enemy Air Assets in </a:t>
            </a:r>
            <a:r>
              <a:rPr lang="en-US" sz="1000" b="1" dirty="0" err="1" smtClean="0"/>
              <a:t>Notia</a:t>
            </a:r>
            <a:r>
              <a:rPr lang="en-US" sz="1000" b="1" dirty="0" smtClean="0"/>
              <a:t> and Kambiland</a:t>
            </a:r>
            <a:endParaRPr lang="en-US" sz="1000" b="1" dirty="0" smtClean="0"/>
          </a:p>
          <a:p>
            <a:pPr marL="361950" lvl="3" indent="-180975"/>
            <a:r>
              <a:rPr lang="en-US" sz="1000" dirty="0" smtClean="0"/>
              <a:t>Notian </a:t>
            </a:r>
            <a:r>
              <a:rPr lang="en-US" sz="1000" dirty="0" smtClean="0"/>
              <a:t>strategic IADS IAW: </a:t>
            </a:r>
            <a:r>
              <a:rPr lang="en-US" sz="1000" b="1" dirty="0" smtClean="0"/>
              <a:t>INTREP VID OPAC-002 - </a:t>
            </a:r>
            <a:r>
              <a:rPr lang="en-US" sz="1000" b="1" dirty="0" err="1" smtClean="0"/>
              <a:t>Notia</a:t>
            </a:r>
            <a:r>
              <a:rPr lang="en-US" sz="1000" b="1" dirty="0" smtClean="0"/>
              <a:t> IADS</a:t>
            </a:r>
            <a:endParaRPr lang="en-US" sz="1000" b="1" dirty="0" smtClean="0"/>
          </a:p>
          <a:p>
            <a:pPr marL="361950" lvl="3" indent="-180975"/>
            <a:endParaRPr lang="en-US" sz="1000" b="1" dirty="0" smtClean="0"/>
          </a:p>
          <a:p>
            <a:pPr marL="361950" lvl="3" indent="-180975"/>
            <a:r>
              <a:rPr lang="en-US" sz="1000" dirty="0" smtClean="0"/>
              <a:t>For details see intelligence page on </a:t>
            </a:r>
            <a:r>
              <a:rPr lang="en-US" sz="1000" dirty="0" smtClean="0"/>
              <a:t>OPAC </a:t>
            </a:r>
            <a:r>
              <a:rPr lang="en-US" sz="1000" dirty="0" smtClean="0"/>
              <a:t>briefing page:  </a:t>
            </a:r>
            <a:r>
              <a:rPr lang="en-US" sz="1000" b="1" dirty="0" smtClean="0"/>
              <a:t>OPAC Intelligence (WIP/TBI)</a:t>
            </a:r>
          </a:p>
          <a:p>
            <a:pPr marL="361950" lvl="2" indent="-180975"/>
            <a:endParaRPr lang="en-US" sz="1200" b="1" dirty="0" smtClean="0"/>
          </a:p>
          <a:p>
            <a:pPr marL="180975" lvl="2" indent="-180975"/>
            <a:r>
              <a:rPr lang="en-US" sz="1200" b="1" dirty="0" smtClean="0"/>
              <a:t>Kambiland ground force disposition:</a:t>
            </a:r>
          </a:p>
          <a:p>
            <a:pPr marL="361950" lvl="3" indent="-180975"/>
            <a:r>
              <a:rPr lang="en-US" sz="1000" dirty="0" smtClean="0"/>
              <a:t>Kambiland forces are at home bases</a:t>
            </a:r>
            <a:endParaRPr lang="en-US" sz="1000" dirty="0" smtClean="0"/>
          </a:p>
          <a:p>
            <a:pPr lvl="1"/>
            <a:endParaRPr lang="en-US" sz="1000" b="1" dirty="0" smtClean="0"/>
          </a:p>
          <a:p>
            <a:pPr lvl="1"/>
            <a:endParaRPr lang="en-US" sz="1000" b="1" dirty="0" smtClean="0"/>
          </a:p>
          <a:p>
            <a:pPr lvl="1"/>
            <a:endParaRPr lang="en-US" sz="1000" b="1" dirty="0" smtClean="0"/>
          </a:p>
          <a:p>
            <a:pPr lvl="1"/>
            <a:endParaRPr lang="en-US" sz="1000" b="1" dirty="0" smtClean="0"/>
          </a:p>
          <a:p>
            <a:pPr lvl="1"/>
            <a:endParaRPr lang="en-US" sz="1000" dirty="0" smtClean="0"/>
          </a:p>
          <a:p>
            <a:pPr lvl="1"/>
            <a:endParaRPr lang="en-US" sz="1000" dirty="0" smtClean="0"/>
          </a:p>
          <a:p>
            <a:endParaRPr lang="en-US" sz="1200" dirty="0" smtClean="0"/>
          </a:p>
        </p:txBody>
      </p:sp>
      <p:sp>
        <p:nvSpPr>
          <p:cNvPr id="3" name="Tittel 2"/>
          <p:cNvSpPr>
            <a:spLocks noGrp="1"/>
          </p:cNvSpPr>
          <p:nvPr>
            <p:ph type="title"/>
          </p:nvPr>
        </p:nvSpPr>
        <p:spPr/>
        <p:txBody>
          <a:bodyPr/>
          <a:lstStyle/>
          <a:p>
            <a:r>
              <a:rPr lang="en-US" smtClean="0"/>
              <a:t>MILITARY SITUATION</a:t>
            </a:r>
            <a:endParaRPr lang="en-US"/>
          </a:p>
        </p:txBody>
      </p:sp>
      <p:pic>
        <p:nvPicPr>
          <p:cNvPr id="3074" name="Picture 2"/>
          <p:cNvPicPr>
            <a:picLocks noChangeAspect="1" noChangeArrowheads="1"/>
          </p:cNvPicPr>
          <p:nvPr/>
        </p:nvPicPr>
        <p:blipFill>
          <a:blip r:embed="rId2" cstate="print"/>
          <a:srcRect l="28433" r="9530"/>
          <a:stretch>
            <a:fillRect/>
          </a:stretch>
        </p:blipFill>
        <p:spPr bwMode="auto">
          <a:xfrm>
            <a:off x="5272113" y="928676"/>
            <a:ext cx="3657605" cy="3786214"/>
          </a:xfrm>
          <a:prstGeom prst="rect">
            <a:avLst/>
          </a:prstGeom>
          <a:noFill/>
          <a:ln w="3175">
            <a:solidFill>
              <a:schemeClr val="tx1"/>
            </a:solidFill>
          </a:ln>
          <a:effectLst>
            <a:outerShdw blurRad="50800" dist="38100" dir="2700000" algn="tl" rotWithShape="0">
              <a:prstClr val="black">
                <a:alpha val="40000"/>
              </a:prstClr>
            </a:outerShdw>
          </a:effectLst>
        </p:spPr>
      </p:pic>
      <p:sp>
        <p:nvSpPr>
          <p:cNvPr id="6" name="TekstSylinder 5"/>
          <p:cNvSpPr txBox="1"/>
          <p:nvPr/>
        </p:nvSpPr>
        <p:spPr>
          <a:xfrm>
            <a:off x="6929454" y="3714758"/>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3rd </a:t>
            </a:r>
            <a:r>
              <a:rPr lang="nb-NO" sz="1200" dirty="0" err="1" smtClean="0"/>
              <a:t>Corps</a:t>
            </a:r>
            <a:endParaRPr lang="nb-NO" sz="1200" dirty="0"/>
          </a:p>
        </p:txBody>
      </p:sp>
      <p:sp>
        <p:nvSpPr>
          <p:cNvPr id="7" name="TekstSylinder 6"/>
          <p:cNvSpPr txBox="1"/>
          <p:nvPr/>
        </p:nvSpPr>
        <p:spPr>
          <a:xfrm>
            <a:off x="6448382" y="2285998"/>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1st </a:t>
            </a:r>
            <a:r>
              <a:rPr lang="nb-NO" sz="1200" dirty="0" err="1" smtClean="0"/>
              <a:t>Corps</a:t>
            </a:r>
            <a:endParaRPr lang="nb-NO" sz="1200" dirty="0"/>
          </a:p>
        </p:txBody>
      </p:sp>
      <p:sp>
        <p:nvSpPr>
          <p:cNvPr id="8" name="TekstSylinder 7"/>
          <p:cNvSpPr txBox="1"/>
          <p:nvPr/>
        </p:nvSpPr>
        <p:spPr>
          <a:xfrm>
            <a:off x="7215206" y="1857370"/>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2nd </a:t>
            </a:r>
            <a:r>
              <a:rPr lang="nb-NO" sz="1200" dirty="0" err="1" smtClean="0"/>
              <a:t>Corps</a:t>
            </a:r>
            <a:endParaRPr lang="nb-NO" sz="1200" dirty="0"/>
          </a:p>
        </p:txBody>
      </p:sp>
      <p:sp>
        <p:nvSpPr>
          <p:cNvPr id="9" name="TekstSylinder 8"/>
          <p:cNvSpPr txBox="1"/>
          <p:nvPr/>
        </p:nvSpPr>
        <p:spPr>
          <a:xfrm>
            <a:off x="8215338" y="3714758"/>
            <a:ext cx="714380" cy="257369"/>
          </a:xfrm>
          <a:prstGeom prst="rect">
            <a:avLst/>
          </a:prstGeom>
          <a:solidFill>
            <a:schemeClr val="bg1">
              <a:alpha val="55000"/>
            </a:schemeClr>
          </a:solidFill>
          <a:ln w="6350">
            <a:solidFill>
              <a:schemeClr val="tx1"/>
            </a:solidFill>
          </a:ln>
        </p:spPr>
        <p:txBody>
          <a:bodyPr wrap="square" lIns="36000" tIns="36000" rIns="36000" bIns="36000" rtlCol="0">
            <a:spAutoFit/>
          </a:bodyPr>
          <a:lstStyle/>
          <a:p>
            <a:r>
              <a:rPr lang="nb-NO" sz="1200" dirty="0" smtClean="0"/>
              <a:t>4th </a:t>
            </a:r>
            <a:r>
              <a:rPr lang="nb-NO" sz="1200" dirty="0" err="1" smtClean="0"/>
              <a:t>Corps</a:t>
            </a:r>
            <a:endParaRPr lang="nb-NO" sz="1200" dirty="0"/>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1227</TotalTime>
  <Words>2517</Words>
  <Application>Microsoft Office PowerPoint</Application>
  <PresentationFormat>Skjermfremvisning (16:9)</PresentationFormat>
  <Paragraphs>205</Paragraphs>
  <Slides>16</Slides>
  <Notes>1</Notes>
  <HiddenSlides>7</HiddenSlides>
  <MMClips>0</MMClips>
  <ScaleCrop>false</ScaleCrop>
  <HeadingPairs>
    <vt:vector size="4" baseType="variant">
      <vt:variant>
        <vt:lpstr>Tema</vt:lpstr>
      </vt:variant>
      <vt:variant>
        <vt:i4>1</vt:i4>
      </vt:variant>
      <vt:variant>
        <vt:lpstr>Lysbildetitler</vt:lpstr>
      </vt:variant>
      <vt:variant>
        <vt:i4>16</vt:i4>
      </vt:variant>
    </vt:vector>
  </HeadingPairs>
  <TitlesOfParts>
    <vt:vector size="17" baseType="lpstr">
      <vt:lpstr>Kontortema</vt:lpstr>
      <vt:lpstr>OPERATION ARCTIC CITADEL (OPAC) </vt:lpstr>
      <vt:lpstr>GLOBAL SITUATION</vt:lpstr>
      <vt:lpstr>LOCATIONS</vt:lpstr>
      <vt:lpstr>CONTESTED TERRITORY</vt:lpstr>
      <vt:lpstr>SITUATION &amp; TIMELINE  (1 of 2)</vt:lpstr>
      <vt:lpstr>SITUATION &amp; TIMELINE  (1 of 2)</vt:lpstr>
      <vt:lpstr>SITUATION &amp; TIMELINE</vt:lpstr>
      <vt:lpstr>SITUATION &amp; TIMELINE</vt:lpstr>
      <vt:lpstr>MILITARY SITUATION</vt:lpstr>
      <vt:lpstr>MILITARY SITUATION</vt:lpstr>
      <vt:lpstr>ACTORS - Allied</vt:lpstr>
      <vt:lpstr>ACTORS - Adversaries</vt:lpstr>
      <vt:lpstr>ACTORS - Adversaries</vt:lpstr>
      <vt:lpstr>ACTORS - Neutral</vt:lpstr>
      <vt:lpstr>ACTORS - Adversaries</vt:lpstr>
      <vt:lpstr>ACTORS – Adversaries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132nd OPAR Introduction Brief</dc:title>
  <dc:creator>132nd Virtual Wing</dc:creator>
  <cp:lastModifiedBy>Frode Nakken</cp:lastModifiedBy>
  <cp:revision>134</cp:revision>
  <dcterms:created xsi:type="dcterms:W3CDTF">2019-03-12T22:01:00Z</dcterms:created>
  <dcterms:modified xsi:type="dcterms:W3CDTF">2024-12-26T23:52:51Z</dcterms:modified>
</cp:coreProperties>
</file>